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257" r:id="rId2"/>
    <p:sldId id="314" r:id="rId3"/>
    <p:sldId id="301" r:id="rId4"/>
    <p:sldId id="265" r:id="rId5"/>
    <p:sldId id="298" r:id="rId6"/>
    <p:sldId id="300" r:id="rId7"/>
    <p:sldId id="312" r:id="rId8"/>
    <p:sldId id="306" r:id="rId9"/>
    <p:sldId id="307" r:id="rId10"/>
    <p:sldId id="308" r:id="rId11"/>
    <p:sldId id="309" r:id="rId12"/>
    <p:sldId id="324" r:id="rId13"/>
    <p:sldId id="322" r:id="rId14"/>
    <p:sldId id="310" r:id="rId15"/>
    <p:sldId id="311" r:id="rId16"/>
    <p:sldId id="323" r:id="rId17"/>
    <p:sldId id="331" r:id="rId18"/>
    <p:sldId id="347" r:id="rId19"/>
    <p:sldId id="327" r:id="rId20"/>
    <p:sldId id="319" r:id="rId21"/>
    <p:sldId id="320" r:id="rId22"/>
    <p:sldId id="321" r:id="rId23"/>
    <p:sldId id="317" r:id="rId24"/>
    <p:sldId id="326" r:id="rId25"/>
    <p:sldId id="329" r:id="rId26"/>
    <p:sldId id="330" r:id="rId27"/>
    <p:sldId id="318" r:id="rId28"/>
    <p:sldId id="335" r:id="rId29"/>
    <p:sldId id="342" r:id="rId30"/>
    <p:sldId id="344" r:id="rId31"/>
    <p:sldId id="341" r:id="rId32"/>
    <p:sldId id="343" r:id="rId33"/>
    <p:sldId id="345" r:id="rId34"/>
    <p:sldId id="346" r:id="rId35"/>
    <p:sldId id="333" r:id="rId36"/>
    <p:sldId id="337" r:id="rId37"/>
    <p:sldId id="334" r:id="rId38"/>
    <p:sldId id="340" r:id="rId39"/>
    <p:sldId id="339" r:id="rId40"/>
    <p:sldId id="305" r:id="rId41"/>
    <p:sldId id="338" r:id="rId42"/>
    <p:sldId id="258"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ian Adriano" initials="CA" lastIdx="1" clrIdx="0">
    <p:extLst>
      <p:ext uri="{19B8F6BF-5375-455C-9EA6-DF929625EA0E}">
        <p15:presenceInfo xmlns:p15="http://schemas.microsoft.com/office/powerpoint/2012/main" userId="18e2d178247cac6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1063A"/>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6" autoAdjust="0"/>
    <p:restoredTop sz="83210" autoAdjust="0"/>
  </p:normalViewPr>
  <p:slideViewPr>
    <p:cSldViewPr snapToGrid="0">
      <p:cViewPr varScale="1">
        <p:scale>
          <a:sx n="50" d="100"/>
          <a:sy n="50" d="100"/>
        </p:scale>
        <p:origin x="1221" y="27"/>
      </p:cViewPr>
      <p:guideLst/>
    </p:cSldViewPr>
  </p:slideViewPr>
  <p:notesTextViewPr>
    <p:cViewPr>
      <p:scale>
        <a:sx n="1" d="1"/>
        <a:sy n="1" d="1"/>
      </p:scale>
      <p:origin x="0" y="0"/>
    </p:cViewPr>
  </p:notesTextViewPr>
  <p:sorterViewPr>
    <p:cViewPr>
      <p:scale>
        <a:sx n="100" d="100"/>
        <a:sy n="100" d="100"/>
      </p:scale>
      <p:origin x="0" y="-8067"/>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BBCCDA-A4C9-4641-968F-40B3E8971264}" type="datetimeFigureOut">
              <a:rPr lang="en-US" smtClean="0"/>
              <a:t>5/8/2023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50B68B-4352-40B1-9F57-DA12DBB3F638}" type="slidenum">
              <a:rPr lang="en-US" smtClean="0"/>
              <a:t>‹#›</a:t>
            </a:fld>
            <a:endParaRPr lang="en-US"/>
          </a:p>
        </p:txBody>
      </p:sp>
    </p:spTree>
    <p:extLst>
      <p:ext uri="{BB962C8B-B14F-4D97-AF65-F5344CB8AC3E}">
        <p14:creationId xmlns:p14="http://schemas.microsoft.com/office/powerpoint/2010/main" val="5650404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ea typeface="ＭＳ Ｐゴシック" charset="-128"/>
              </a:defRPr>
            </a:lvl1pPr>
            <a:lvl2pPr marL="37931725" indent="-37474525">
              <a:spcBef>
                <a:spcPct val="30000"/>
              </a:spcBef>
              <a:defRPr sz="1200">
                <a:solidFill>
                  <a:schemeClr val="tx1"/>
                </a:solidFill>
                <a:latin typeface="Arial" charset="0"/>
                <a:ea typeface="ＭＳ Ｐゴシック" charset="-128"/>
              </a:defRPr>
            </a:lvl2pPr>
            <a:lvl3pPr marL="1143000" indent="-228600">
              <a:spcBef>
                <a:spcPct val="30000"/>
              </a:spcBef>
              <a:defRPr sz="1200">
                <a:solidFill>
                  <a:schemeClr val="tx1"/>
                </a:solidFill>
                <a:latin typeface="Arial" charset="0"/>
                <a:ea typeface="ＭＳ Ｐゴシック" charset="-128"/>
              </a:defRPr>
            </a:lvl3pPr>
            <a:lvl4pPr marL="1600200" indent="-228600">
              <a:spcBef>
                <a:spcPct val="30000"/>
              </a:spcBef>
              <a:defRPr sz="1200">
                <a:solidFill>
                  <a:schemeClr val="tx1"/>
                </a:solidFill>
                <a:latin typeface="Arial" charset="0"/>
                <a:ea typeface="ＭＳ Ｐゴシック" charset="-128"/>
              </a:defRPr>
            </a:lvl4pPr>
            <a:lvl5pPr marL="2057400" indent="-228600">
              <a:spcBef>
                <a:spcPct val="30000"/>
              </a:spcBef>
              <a:defRPr sz="1200">
                <a:solidFill>
                  <a:schemeClr val="tx1"/>
                </a:solidFill>
                <a:latin typeface="Arial" charset="0"/>
                <a:ea typeface="ＭＳ Ｐゴシック" charset="-128"/>
              </a:defRPr>
            </a:lvl5pPr>
            <a:lvl6pPr marL="2514600" indent="-228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AA897F7C-541D-514B-A114-CD1201CB23D6}" type="slidenum">
              <a:rPr lang="de-DE" altLang="x-none"/>
              <a:pPr>
                <a:spcBef>
                  <a:spcPct val="0"/>
                </a:spcBef>
              </a:pPr>
              <a:t>1</a:t>
            </a:fld>
            <a:endParaRPr lang="de-DE" altLang="x-none"/>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x-none" dirty="0">
              <a:latin typeface="Arial" charset="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Expected Sarsa may completely dominate the other more-well-known TD control algorithms.</a:t>
            </a:r>
            <a:endParaRPr lang="en-US" dirty="0"/>
          </a:p>
        </p:txBody>
      </p:sp>
      <p:sp>
        <p:nvSpPr>
          <p:cNvPr id="4" name="Slide Number Placeholder 3"/>
          <p:cNvSpPr>
            <a:spLocks noGrp="1"/>
          </p:cNvSpPr>
          <p:nvPr>
            <p:ph type="sldNum" sz="quarter" idx="5"/>
          </p:nvPr>
        </p:nvSpPr>
        <p:spPr/>
        <p:txBody>
          <a:bodyPr/>
          <a:lstStyle/>
          <a:p>
            <a:fld id="{0950B68B-4352-40B1-9F57-DA12DBB3F638}" type="slidenum">
              <a:rPr lang="en-US" smtClean="0"/>
              <a:t>28</a:t>
            </a:fld>
            <a:endParaRPr lang="en-US"/>
          </a:p>
        </p:txBody>
      </p:sp>
    </p:spTree>
    <p:extLst>
      <p:ext uri="{BB962C8B-B14F-4D97-AF65-F5344CB8AC3E}">
        <p14:creationId xmlns:p14="http://schemas.microsoft.com/office/powerpoint/2010/main" val="1447217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50B68B-4352-40B1-9F57-DA12DBB3F638}" type="slidenum">
              <a:rPr lang="en-US" smtClean="0"/>
              <a:t>30</a:t>
            </a:fld>
            <a:endParaRPr lang="en-US"/>
          </a:p>
        </p:txBody>
      </p:sp>
    </p:spTree>
    <p:extLst>
      <p:ext uri="{BB962C8B-B14F-4D97-AF65-F5344CB8AC3E}">
        <p14:creationId xmlns:p14="http://schemas.microsoft.com/office/powerpoint/2010/main" val="600033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50B68B-4352-40B1-9F57-DA12DBB3F638}" type="slidenum">
              <a:rPr lang="en-US" smtClean="0"/>
              <a:t>32</a:t>
            </a:fld>
            <a:endParaRPr lang="en-US"/>
          </a:p>
        </p:txBody>
      </p:sp>
    </p:spTree>
    <p:extLst>
      <p:ext uri="{BB962C8B-B14F-4D97-AF65-F5344CB8AC3E}">
        <p14:creationId xmlns:p14="http://schemas.microsoft.com/office/powerpoint/2010/main" val="39642958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50B68B-4352-40B1-9F57-DA12DBB3F638}" type="slidenum">
              <a:rPr lang="en-US" smtClean="0"/>
              <a:t>37</a:t>
            </a:fld>
            <a:endParaRPr lang="en-US"/>
          </a:p>
        </p:txBody>
      </p:sp>
    </p:spTree>
    <p:extLst>
      <p:ext uri="{BB962C8B-B14F-4D97-AF65-F5344CB8AC3E}">
        <p14:creationId xmlns:p14="http://schemas.microsoft.com/office/powerpoint/2010/main" val="194978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50B68B-4352-40B1-9F57-DA12DBB3F638}" type="slidenum">
              <a:rPr lang="en-US" smtClean="0"/>
              <a:t>4</a:t>
            </a:fld>
            <a:endParaRPr lang="en-US"/>
          </a:p>
        </p:txBody>
      </p:sp>
    </p:spTree>
    <p:extLst>
      <p:ext uri="{BB962C8B-B14F-4D97-AF65-F5344CB8AC3E}">
        <p14:creationId xmlns:p14="http://schemas.microsoft.com/office/powerpoint/2010/main" val="2449516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Left plot:</a:t>
            </a:r>
            <a:r>
              <a:rPr lang="en-US" dirty="0"/>
              <a:t> TD learning approximate true value of the states (black line) after 100 steps.</a:t>
            </a:r>
          </a:p>
          <a:p>
            <a:endParaRPr lang="en-US" dirty="0"/>
          </a:p>
          <a:p>
            <a:r>
              <a:rPr lang="en-US" b="1" dirty="0"/>
              <a:t>Right plot: </a:t>
            </a:r>
          </a:p>
          <a:p>
            <a:r>
              <a:rPr lang="en-US" dirty="0"/>
              <a:t>RMSE – Root mean-squared error between the value function learned and the true value</a:t>
            </a:r>
          </a:p>
          <a:p>
            <a:r>
              <a:rPr lang="en-US" dirty="0"/>
              <a:t>function, averaged over the five states, then averaged over 100 runs.</a:t>
            </a:r>
          </a:p>
          <a:p>
            <a:r>
              <a:rPr lang="en-US" dirty="0"/>
              <a:t>Low step size makes TD and MC error curves smoother; however it takes longer to drop. Both converge to the true value, but MC is noisier (higher variance).</a:t>
            </a:r>
          </a:p>
          <a:p>
            <a:endParaRPr lang="en-US" dirty="0"/>
          </a:p>
          <a:p>
            <a:r>
              <a:rPr lang="en-US" dirty="0"/>
              <a:t>Larger step size makes TD approximate faster, but it stabilizes at a higher error level.</a:t>
            </a:r>
          </a:p>
        </p:txBody>
      </p:sp>
      <p:sp>
        <p:nvSpPr>
          <p:cNvPr id="4" name="Slide Number Placeholder 3"/>
          <p:cNvSpPr>
            <a:spLocks noGrp="1"/>
          </p:cNvSpPr>
          <p:nvPr>
            <p:ph type="sldNum" sz="quarter" idx="5"/>
          </p:nvPr>
        </p:nvSpPr>
        <p:spPr/>
        <p:txBody>
          <a:bodyPr/>
          <a:lstStyle/>
          <a:p>
            <a:fld id="{0950B68B-4352-40B1-9F57-DA12DBB3F638}" type="slidenum">
              <a:rPr lang="en-US" smtClean="0"/>
              <a:t>13</a:t>
            </a:fld>
            <a:endParaRPr lang="en-US"/>
          </a:p>
        </p:txBody>
      </p:sp>
    </p:spTree>
    <p:extLst>
      <p:ext uri="{BB962C8B-B14F-4D97-AF65-F5344CB8AC3E}">
        <p14:creationId xmlns:p14="http://schemas.microsoft.com/office/powerpoint/2010/main" val="2548585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00000"/>
                </a:solidFill>
                <a:latin typeface="LinLibertineT"/>
              </a:rPr>
              <a:t>Peter Dayan and Terrence J. </a:t>
            </a:r>
            <a:r>
              <a:rPr lang="en-US" sz="1800" b="0" i="0" u="none" strike="noStrike" baseline="0" dirty="0" err="1">
                <a:solidFill>
                  <a:srgbClr val="000000"/>
                </a:solidFill>
                <a:latin typeface="LinLibertineT"/>
              </a:rPr>
              <a:t>Sejnowski</a:t>
            </a:r>
            <a:r>
              <a:rPr lang="en-US" sz="1800" b="0" i="0" u="none" strike="noStrike" baseline="0" dirty="0">
                <a:solidFill>
                  <a:srgbClr val="000000"/>
                </a:solidFill>
                <a:latin typeface="LinLibertineT"/>
              </a:rPr>
              <a:t>. </a:t>
            </a:r>
            <a:r>
              <a:rPr lang="en-US" sz="1800" b="0" i="0" u="none" strike="noStrike" baseline="0" dirty="0">
                <a:solidFill>
                  <a:srgbClr val="2574AA"/>
                </a:solidFill>
                <a:latin typeface="LinLibertineTB"/>
              </a:rPr>
              <a:t>TD-lambda converges with probability 1</a:t>
            </a:r>
            <a:r>
              <a:rPr lang="en-US" sz="1800" b="0" i="0" u="none" strike="noStrike" baseline="0" dirty="0">
                <a:solidFill>
                  <a:srgbClr val="000000"/>
                </a:solidFill>
                <a:latin typeface="LinLibertineT"/>
              </a:rPr>
              <a:t>. </a:t>
            </a:r>
            <a:r>
              <a:rPr lang="en-US" sz="1800" b="0" i="0" u="none" strike="noStrike" baseline="0" dirty="0" err="1">
                <a:solidFill>
                  <a:srgbClr val="000000"/>
                </a:solidFill>
                <a:latin typeface="LinLibertineT"/>
              </a:rPr>
              <a:t>en</a:t>
            </a:r>
            <a:r>
              <a:rPr lang="en-US" sz="1800" b="0" i="0" u="none" strike="noStrike" baseline="0" dirty="0">
                <a:solidFill>
                  <a:srgbClr val="000000"/>
                </a:solidFill>
                <a:latin typeface="LinLibertineT"/>
              </a:rPr>
              <a:t>. </a:t>
            </a:r>
            <a:r>
              <a:rPr lang="en-US" sz="1800" b="0" i="0" u="none" strike="noStrike" baseline="0" dirty="0">
                <a:solidFill>
                  <a:srgbClr val="000000"/>
                </a:solidFill>
                <a:latin typeface="LinLibertineTI"/>
              </a:rPr>
              <a:t>Machine Learning </a:t>
            </a:r>
            <a:r>
              <a:rPr lang="en-US" sz="1800" b="0" i="0" u="none" strike="noStrike" baseline="0" dirty="0">
                <a:solidFill>
                  <a:srgbClr val="000000"/>
                </a:solidFill>
                <a:latin typeface="LinLibertineT"/>
              </a:rPr>
              <a:t>14:3 (Mar. 1994), 295–301. </a:t>
            </a:r>
            <a:r>
              <a:rPr lang="en-US" sz="1800" b="0" i="0" u="none" strike="noStrike" baseline="0" dirty="0" err="1">
                <a:solidFill>
                  <a:srgbClr val="000000"/>
                </a:solidFill>
                <a:latin typeface="LinLibertineT"/>
              </a:rPr>
              <a:t>issn</a:t>
            </a:r>
            <a:r>
              <a:rPr lang="en-US" sz="1800" b="0" i="0" u="none" strike="noStrike" baseline="0" dirty="0">
                <a:solidFill>
                  <a:srgbClr val="000000"/>
                </a:solidFill>
                <a:latin typeface="LinLibertineT"/>
              </a:rPr>
              <a:t>: 1573-0565. </a:t>
            </a:r>
            <a:r>
              <a:rPr lang="en-US" sz="1800" b="0" i="0" u="none" strike="noStrike" baseline="0" dirty="0" err="1">
                <a:solidFill>
                  <a:srgbClr val="000000"/>
                </a:solidFill>
                <a:latin typeface="LinLibertineT"/>
              </a:rPr>
              <a:t>doi</a:t>
            </a:r>
            <a:r>
              <a:rPr lang="en-US" sz="1800" b="0" i="0" u="none" strike="noStrike" baseline="0" dirty="0">
                <a:solidFill>
                  <a:srgbClr val="000000"/>
                </a:solidFill>
                <a:latin typeface="LinLibertineT"/>
              </a:rPr>
              <a:t>: </a:t>
            </a:r>
            <a:r>
              <a:rPr lang="en-US" sz="1800" b="0" i="0" u="none" strike="noStrike" baseline="0" dirty="0">
                <a:solidFill>
                  <a:srgbClr val="2574AA"/>
                </a:solidFill>
                <a:latin typeface="LinLibertineT"/>
              </a:rPr>
              <a:t>10.1007/</a:t>
            </a:r>
          </a:p>
          <a:p>
            <a:pPr algn="l"/>
            <a:r>
              <a:rPr lang="en-US" sz="1800" b="0" i="0" u="none" strike="noStrike" baseline="0" dirty="0">
                <a:solidFill>
                  <a:srgbClr val="2574AA"/>
                </a:solidFill>
                <a:latin typeface="LinLibertineT"/>
              </a:rPr>
              <a:t>BF00993978</a:t>
            </a:r>
            <a:r>
              <a:rPr lang="en-US" sz="1800" b="0" i="0" u="none" strike="noStrike" baseline="0" dirty="0">
                <a:solidFill>
                  <a:srgbClr val="000000"/>
                </a:solidFill>
                <a:latin typeface="LinLibertineT"/>
              </a:rPr>
              <a:t>. url: </a:t>
            </a:r>
            <a:r>
              <a:rPr lang="en-US" sz="1800" b="0" i="0" u="none" strike="noStrike" baseline="0" dirty="0">
                <a:solidFill>
                  <a:srgbClr val="2574AA"/>
                </a:solidFill>
                <a:latin typeface="LinLibertineT"/>
              </a:rPr>
              <a:t>https://doi.org/10.1007/BF00993978 </a:t>
            </a:r>
            <a:r>
              <a:rPr lang="en-US" sz="1800" b="0" i="0" u="none" strike="noStrike" baseline="0" dirty="0">
                <a:solidFill>
                  <a:srgbClr val="000000"/>
                </a:solidFill>
                <a:latin typeface="LinLibertineT"/>
              </a:rPr>
              <a:t>(visited on 10/12/2022) (see page </a:t>
            </a:r>
            <a:r>
              <a:rPr lang="en-US" sz="1800" b="0" i="0" u="none" strike="noStrike" baseline="0" dirty="0">
                <a:solidFill>
                  <a:srgbClr val="2574AA"/>
                </a:solidFill>
                <a:latin typeface="LinLibertineT"/>
              </a:rPr>
              <a:t>12</a:t>
            </a:r>
            <a:r>
              <a:rPr lang="en-US" sz="1800" b="0" i="0" u="none" strike="noStrike" baseline="0" dirty="0">
                <a:solidFill>
                  <a:srgbClr val="000000"/>
                </a:solidFill>
                <a:latin typeface="LinLibertineT"/>
              </a:rPr>
              <a:t>).</a:t>
            </a:r>
          </a:p>
          <a:p>
            <a:pPr algn="l"/>
            <a:endParaRPr lang="en-US" sz="1800" b="0" i="0" u="none" strike="noStrike" baseline="0" dirty="0">
              <a:solidFill>
                <a:srgbClr val="000000"/>
              </a:solidFill>
              <a:latin typeface="LinLibertineT"/>
            </a:endParaRPr>
          </a:p>
          <a:p>
            <a:pPr algn="l"/>
            <a:r>
              <a:rPr lang="en-US" sz="1800" b="0" i="0" u="none" strike="noStrike" baseline="0" dirty="0">
                <a:solidFill>
                  <a:srgbClr val="000000"/>
                </a:solidFill>
                <a:latin typeface="LinLibertineT"/>
              </a:rPr>
              <a:t>Nice short overview here: </a:t>
            </a:r>
            <a:r>
              <a:rPr lang="en-US" dirty="0"/>
              <a:t>https://towardsdatascience.com/reinforcement-learning-td-%CE%BB-introduction-686a5e4f4e60</a:t>
            </a:r>
          </a:p>
        </p:txBody>
      </p:sp>
      <p:sp>
        <p:nvSpPr>
          <p:cNvPr id="4" name="Slide Number Placeholder 3"/>
          <p:cNvSpPr>
            <a:spLocks noGrp="1"/>
          </p:cNvSpPr>
          <p:nvPr>
            <p:ph type="sldNum" sz="quarter" idx="5"/>
          </p:nvPr>
        </p:nvSpPr>
        <p:spPr/>
        <p:txBody>
          <a:bodyPr/>
          <a:lstStyle/>
          <a:p>
            <a:fld id="{0950B68B-4352-40B1-9F57-DA12DBB3F638}" type="slidenum">
              <a:rPr lang="en-US" smtClean="0"/>
              <a:t>16</a:t>
            </a:fld>
            <a:endParaRPr lang="en-US"/>
          </a:p>
        </p:txBody>
      </p:sp>
    </p:spTree>
    <p:extLst>
      <p:ext uri="{BB962C8B-B14F-4D97-AF65-F5344CB8AC3E}">
        <p14:creationId xmlns:p14="http://schemas.microsoft.com/office/powerpoint/2010/main" val="4267369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50B68B-4352-40B1-9F57-DA12DBB3F638}" type="slidenum">
              <a:rPr lang="en-US" smtClean="0"/>
              <a:t>17</a:t>
            </a:fld>
            <a:endParaRPr lang="en-US"/>
          </a:p>
        </p:txBody>
      </p:sp>
    </p:spTree>
    <p:extLst>
      <p:ext uri="{BB962C8B-B14F-4D97-AF65-F5344CB8AC3E}">
        <p14:creationId xmlns:p14="http://schemas.microsoft.com/office/powerpoint/2010/main" val="1001512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 https://www.reddit.com/r/MachineLearning/comments/rlxggy/d_since_gradient_continues_to_decrease_as/</a:t>
            </a:r>
          </a:p>
          <a:p>
            <a:endParaRPr lang="en-US" dirty="0"/>
          </a:p>
          <a:p>
            <a:r>
              <a:rPr lang="en-US" dirty="0"/>
              <a:t>In Gradient Descend</a:t>
            </a:r>
          </a:p>
          <a:p>
            <a:endParaRPr lang="en-US" dirty="0"/>
          </a:p>
          <a:p>
            <a:endParaRPr lang="en-US" dirty="0"/>
          </a:p>
        </p:txBody>
      </p:sp>
      <p:sp>
        <p:nvSpPr>
          <p:cNvPr id="4" name="Slide Number Placeholder 3"/>
          <p:cNvSpPr>
            <a:spLocks noGrp="1"/>
          </p:cNvSpPr>
          <p:nvPr>
            <p:ph type="sldNum" sz="quarter" idx="5"/>
          </p:nvPr>
        </p:nvSpPr>
        <p:spPr/>
        <p:txBody>
          <a:bodyPr/>
          <a:lstStyle/>
          <a:p>
            <a:fld id="{0950B68B-4352-40B1-9F57-DA12DBB3F638}" type="slidenum">
              <a:rPr lang="en-US" smtClean="0"/>
              <a:t>18</a:t>
            </a:fld>
            <a:endParaRPr lang="en-US"/>
          </a:p>
        </p:txBody>
      </p:sp>
    </p:spTree>
    <p:extLst>
      <p:ext uri="{BB962C8B-B14F-4D97-AF65-F5344CB8AC3E}">
        <p14:creationId xmlns:p14="http://schemas.microsoft.com/office/powerpoint/2010/main" val="1766764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We will vary these two components.</a:t>
            </a:r>
            <a:endParaRPr lang="en-US" dirty="0"/>
          </a:p>
        </p:txBody>
      </p:sp>
      <p:sp>
        <p:nvSpPr>
          <p:cNvPr id="4" name="Slide Number Placeholder 3"/>
          <p:cNvSpPr>
            <a:spLocks noGrp="1"/>
          </p:cNvSpPr>
          <p:nvPr>
            <p:ph type="sldNum" sz="quarter" idx="5"/>
          </p:nvPr>
        </p:nvSpPr>
        <p:spPr/>
        <p:txBody>
          <a:bodyPr/>
          <a:lstStyle/>
          <a:p>
            <a:fld id="{0950B68B-4352-40B1-9F57-DA12DBB3F638}" type="slidenum">
              <a:rPr lang="en-US" smtClean="0"/>
              <a:t>20</a:t>
            </a:fld>
            <a:endParaRPr lang="en-US"/>
          </a:p>
        </p:txBody>
      </p:sp>
    </p:spTree>
    <p:extLst>
      <p:ext uri="{BB962C8B-B14F-4D97-AF65-F5344CB8AC3E}">
        <p14:creationId xmlns:p14="http://schemas.microsoft.com/office/powerpoint/2010/main" val="667525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00000"/>
                </a:solidFill>
                <a:latin typeface="LinLibertineT"/>
              </a:rPr>
              <a:t>Satinder Singh. </a:t>
            </a:r>
            <a:r>
              <a:rPr lang="en-US" sz="1800" b="0" i="0" u="none" strike="noStrike" baseline="0" dirty="0">
                <a:solidFill>
                  <a:srgbClr val="2574AA"/>
                </a:solidFill>
                <a:latin typeface="LinLibertineTB"/>
              </a:rPr>
              <a:t>Convergence Results for Single-Step On-Policy Reinforcement-Learning Algorithms</a:t>
            </a:r>
            <a:r>
              <a:rPr lang="en-US" sz="1800" b="0" i="0" u="none" strike="noStrike" baseline="0" dirty="0">
                <a:solidFill>
                  <a:srgbClr val="000000"/>
                </a:solidFill>
                <a:latin typeface="LinLibertineT"/>
              </a:rPr>
              <a:t>. </a:t>
            </a:r>
            <a:r>
              <a:rPr lang="en-US" sz="1800" b="0" i="0" u="none" strike="noStrike" baseline="0" dirty="0" err="1">
                <a:solidFill>
                  <a:srgbClr val="000000"/>
                </a:solidFill>
                <a:latin typeface="LinLibertineT"/>
              </a:rPr>
              <a:t>en</a:t>
            </a:r>
            <a:r>
              <a:rPr lang="en-US" sz="1800" b="0" i="0" u="none" strike="noStrike" baseline="0" dirty="0">
                <a:solidFill>
                  <a:srgbClr val="000000"/>
                </a:solidFill>
                <a:latin typeface="LinLibertineT"/>
              </a:rPr>
              <a:t> (), 22 (see page </a:t>
            </a:r>
            <a:r>
              <a:rPr lang="en-US" sz="1800" b="0" i="0" u="none" strike="noStrike" baseline="0" dirty="0">
                <a:solidFill>
                  <a:srgbClr val="2574AA"/>
                </a:solidFill>
                <a:latin typeface="LinLibertineT"/>
              </a:rPr>
              <a:t>13</a:t>
            </a:r>
            <a:r>
              <a:rPr lang="en-US" sz="1800" b="0" i="0" u="none" strike="noStrike" baseline="0" dirty="0">
                <a:solidFill>
                  <a:srgbClr val="000000"/>
                </a:solidFill>
                <a:latin typeface="LinLibertineT"/>
              </a:rPr>
              <a:t>).</a:t>
            </a:r>
          </a:p>
          <a:p>
            <a:pPr algn="l"/>
            <a:r>
              <a:rPr lang="en-US" sz="1800" b="0" i="0" u="none" strike="noStrike" baseline="0" dirty="0">
                <a:solidFill>
                  <a:srgbClr val="000000"/>
                </a:solidFill>
                <a:latin typeface="LinLibertineT"/>
              </a:rPr>
              <a:t>Tabular SARSA and Q-learning are guaranteed to converge to the optimal policies if the agent follows a policy that is </a:t>
            </a:r>
            <a:r>
              <a:rPr lang="en-US" sz="1800" b="0" i="0" u="none" strike="noStrike" baseline="0" dirty="0">
                <a:solidFill>
                  <a:srgbClr val="000000"/>
                </a:solidFill>
                <a:latin typeface="LinLibertineTI"/>
              </a:rPr>
              <a:t>GLIE: greedy in the limit with infinite exploration </a:t>
            </a:r>
            <a:r>
              <a:rPr lang="en-US" sz="1800" b="0" i="0" u="none" strike="noStrike" baseline="0" dirty="0">
                <a:solidFill>
                  <a:srgbClr val="000000"/>
                </a:solidFill>
                <a:latin typeface="LinLibertineT"/>
              </a:rPr>
              <a:t>[</a:t>
            </a:r>
            <a:r>
              <a:rPr lang="en-US" sz="1800" b="0" i="0" u="none" strike="noStrike" baseline="0" dirty="0">
                <a:solidFill>
                  <a:srgbClr val="2574AA"/>
                </a:solidFill>
                <a:latin typeface="LinLibertineT"/>
              </a:rPr>
              <a:t>18</a:t>
            </a:r>
            <a:r>
              <a:rPr lang="en-US" sz="1800" b="0" i="0" u="none" strike="noStrike" baseline="0" dirty="0">
                <a:solidFill>
                  <a:srgbClr val="000000"/>
                </a:solidFill>
                <a:latin typeface="LinLibertineT"/>
              </a:rPr>
              <a:t>].</a:t>
            </a:r>
            <a:endParaRPr lang="en-US" dirty="0"/>
          </a:p>
        </p:txBody>
      </p:sp>
      <p:sp>
        <p:nvSpPr>
          <p:cNvPr id="4" name="Slide Number Placeholder 3"/>
          <p:cNvSpPr>
            <a:spLocks noGrp="1"/>
          </p:cNvSpPr>
          <p:nvPr>
            <p:ph type="sldNum" sz="quarter" idx="5"/>
          </p:nvPr>
        </p:nvSpPr>
        <p:spPr/>
        <p:txBody>
          <a:bodyPr/>
          <a:lstStyle/>
          <a:p>
            <a:fld id="{0950B68B-4352-40B1-9F57-DA12DBB3F638}" type="slidenum">
              <a:rPr lang="en-US" smtClean="0"/>
              <a:t>22</a:t>
            </a:fld>
            <a:endParaRPr lang="en-US"/>
          </a:p>
        </p:txBody>
      </p:sp>
    </p:spTree>
    <p:extLst>
      <p:ext uri="{BB962C8B-B14F-4D97-AF65-F5344CB8AC3E}">
        <p14:creationId xmlns:p14="http://schemas.microsoft.com/office/powerpoint/2010/main" val="2912075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50B68B-4352-40B1-9F57-DA12DBB3F638}" type="slidenum">
              <a:rPr lang="en-US" smtClean="0"/>
              <a:t>26</a:t>
            </a:fld>
            <a:endParaRPr lang="en-US"/>
          </a:p>
        </p:txBody>
      </p:sp>
    </p:spTree>
    <p:extLst>
      <p:ext uri="{BB962C8B-B14F-4D97-AF65-F5344CB8AC3E}">
        <p14:creationId xmlns:p14="http://schemas.microsoft.com/office/powerpoint/2010/main" val="26325248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Rechteck 3"/>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1" name="Group 11"/>
          <p:cNvGrpSpPr>
            <a:grpSpLocks noChangeAspect="1"/>
          </p:cNvGrpSpPr>
          <p:nvPr/>
        </p:nvGrpSpPr>
        <p:grpSpPr bwMode="gray">
          <a:xfrm>
            <a:off x="10176454" y="270730"/>
            <a:ext cx="1824204" cy="1041877"/>
            <a:chOff x="2109" y="940"/>
            <a:chExt cx="991" cy="566"/>
          </a:xfrm>
        </p:grpSpPr>
        <p:sp>
          <p:nvSpPr>
            <p:cNvPr id="1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3"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6" y="3909485"/>
            <a:ext cx="11468097"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6" name="Textplatzhalter 5"/>
          <p:cNvSpPr>
            <a:spLocks noGrp="1"/>
          </p:cNvSpPr>
          <p:nvPr>
            <p:ph type="body" sz="quarter" idx="11" hasCustomPrompt="1"/>
          </p:nvPr>
        </p:nvSpPr>
        <p:spPr>
          <a:xfrm>
            <a:off x="239186" y="3902392"/>
            <a:ext cx="11468097" cy="2743941"/>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5" y="3902392"/>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3"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spTree>
    <p:extLst>
      <p:ext uri="{BB962C8B-B14F-4D97-AF65-F5344CB8AC3E}">
        <p14:creationId xmlns:p14="http://schemas.microsoft.com/office/powerpoint/2010/main" val="22786134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x Text (Box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2228866"/>
            <a:ext cx="2112433" cy="4176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2228866"/>
            <a:ext cx="2114551" cy="4176167"/>
          </a:xfrm>
        </p:spPr>
        <p:txBody>
          <a:bodyPr/>
          <a:lstStyle>
            <a:lvl2pPr>
              <a:buClr>
                <a:schemeClr val="accent2"/>
              </a:buClr>
              <a:defRPr/>
            </a:lvl2pPr>
            <a:lvl3pPr>
              <a:buClr>
                <a:schemeClr val="accent2"/>
              </a:buClr>
              <a:defRPr/>
            </a:lvl3pPr>
            <a:lvl4pPr>
              <a:buClr>
                <a:schemeClr val="accent2"/>
              </a:buClr>
              <a:defRPr/>
            </a:lvl4pPr>
            <a:lvl5pPr>
              <a:buClr>
                <a:schemeClr val="accent2"/>
              </a:buClr>
              <a:defRPr/>
            </a:lvl5pPr>
            <a:lvl6pPr>
              <a:buClr>
                <a:schemeClr val="accent2"/>
              </a:buClr>
              <a:defRPr/>
            </a:lvl6pPr>
            <a:lvl7pPr>
              <a:buClr>
                <a:schemeClr val="accent2"/>
              </a:buClr>
              <a:defRPr/>
            </a:lvl7pPr>
            <a:lvl8pPr>
              <a:defRPr>
                <a:solidFill>
                  <a:schemeClr val="accent2"/>
                </a:solidFill>
              </a:defRPr>
            </a:lvl8pPr>
            <a:lvl9pPr>
              <a:defRPr>
                <a:solidFill>
                  <a:schemeClr val="accent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2228866"/>
            <a:ext cx="2114551" cy="4176167"/>
          </a:xfrm>
        </p:spPr>
        <p:txBody>
          <a:bodyPr/>
          <a:lstStyle>
            <a:lvl2pPr>
              <a:buClr>
                <a:schemeClr val="accent3"/>
              </a:buClr>
              <a:defRPr/>
            </a:lvl2pPr>
            <a:lvl3pPr>
              <a:buClr>
                <a:schemeClr val="accent3"/>
              </a:buClr>
              <a:defRPr/>
            </a:lvl3pPr>
            <a:lvl4pPr>
              <a:buClr>
                <a:schemeClr val="accent3"/>
              </a:buClr>
              <a:defRPr/>
            </a:lvl4pPr>
            <a:lvl5pPr>
              <a:buClr>
                <a:schemeClr val="accent3"/>
              </a:buClr>
              <a:defRPr/>
            </a:lvl5pPr>
            <a:lvl6pPr>
              <a:buClr>
                <a:schemeClr val="accent3"/>
              </a:buClr>
              <a:defRPr/>
            </a:lvl6pPr>
            <a:lvl7pPr>
              <a:buClr>
                <a:schemeClr val="accent3"/>
              </a:buClr>
              <a:defRPr/>
            </a:lvl7pPr>
            <a:lvl8pPr>
              <a:defRPr>
                <a:solidFill>
                  <a:schemeClr val="accent3"/>
                </a:solidFill>
              </a:defRPr>
            </a:lvl8pPr>
            <a:lvl9pPr>
              <a:defRPr>
                <a:solidFill>
                  <a:schemeClr val="accent3"/>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2228866"/>
            <a:ext cx="2114551" cy="4176167"/>
          </a:xfrm>
        </p:spPr>
        <p:txBody>
          <a:bodyPr/>
          <a:lstStyle>
            <a:lvl2pPr>
              <a:buClr>
                <a:schemeClr val="accent4"/>
              </a:buClr>
              <a:defRPr/>
            </a:lvl2pPr>
            <a:lvl3pPr>
              <a:buClr>
                <a:schemeClr val="accent4"/>
              </a:buClr>
              <a:defRPr/>
            </a:lvl3pPr>
            <a:lvl4pPr>
              <a:buClr>
                <a:schemeClr val="accent4"/>
              </a:buClr>
              <a:defRPr/>
            </a:lvl4pPr>
            <a:lvl5pPr>
              <a:buClr>
                <a:schemeClr val="accent4"/>
              </a:buClr>
              <a:defRPr/>
            </a:lvl5pPr>
            <a:lvl6pPr>
              <a:buClr>
                <a:schemeClr val="accent4"/>
              </a:buClr>
              <a:defRPr/>
            </a:lvl6pPr>
            <a:lvl7pPr>
              <a:buClr>
                <a:schemeClr val="accent4"/>
              </a:buClr>
              <a:defRPr/>
            </a:lvl7pPr>
            <a:lvl8pPr>
              <a:defRPr>
                <a:solidFill>
                  <a:schemeClr val="accent4"/>
                </a:solidFill>
              </a:defRPr>
            </a:lvl8pPr>
            <a:lvl9pPr>
              <a:defRPr>
                <a:solidFill>
                  <a:schemeClr val="accent4"/>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7" hasCustomPrompt="1"/>
          </p:nvPr>
        </p:nvSpPr>
        <p:spPr bwMode="gray">
          <a:xfrm>
            <a:off x="478369" y="1653118"/>
            <a:ext cx="2112433" cy="383729"/>
          </a:xfrm>
          <a:solidFill>
            <a:schemeClr val="accent1"/>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1</a:t>
            </a:r>
          </a:p>
        </p:txBody>
      </p:sp>
      <p:sp>
        <p:nvSpPr>
          <p:cNvPr id="14" name="Text Placeholder 3"/>
          <p:cNvSpPr>
            <a:spLocks noGrp="1"/>
          </p:cNvSpPr>
          <p:nvPr>
            <p:ph type="body" sz="quarter" idx="18" hasCustomPrompt="1"/>
          </p:nvPr>
        </p:nvSpPr>
        <p:spPr bwMode="gray">
          <a:xfrm>
            <a:off x="2832102" y="1653118"/>
            <a:ext cx="2112433" cy="383729"/>
          </a:xfrm>
          <a:solidFill>
            <a:schemeClr val="accent2"/>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2</a:t>
            </a:r>
          </a:p>
        </p:txBody>
      </p:sp>
      <p:sp>
        <p:nvSpPr>
          <p:cNvPr id="15" name="Text Placeholder 3"/>
          <p:cNvSpPr>
            <a:spLocks noGrp="1"/>
          </p:cNvSpPr>
          <p:nvPr>
            <p:ph type="body" sz="quarter" idx="19" hasCustomPrompt="1"/>
          </p:nvPr>
        </p:nvSpPr>
        <p:spPr bwMode="gray">
          <a:xfrm>
            <a:off x="5184765" y="1653118"/>
            <a:ext cx="2112433" cy="383729"/>
          </a:xfrm>
          <a:solidFill>
            <a:schemeClr val="accent3"/>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3</a:t>
            </a:r>
          </a:p>
        </p:txBody>
      </p:sp>
      <p:sp>
        <p:nvSpPr>
          <p:cNvPr id="16" name="Text Placeholder 3"/>
          <p:cNvSpPr>
            <a:spLocks noGrp="1"/>
          </p:cNvSpPr>
          <p:nvPr>
            <p:ph type="body" sz="quarter" idx="20" hasCustomPrompt="1"/>
          </p:nvPr>
        </p:nvSpPr>
        <p:spPr bwMode="gray">
          <a:xfrm>
            <a:off x="7525592" y="1653118"/>
            <a:ext cx="2112433" cy="383729"/>
          </a:xfrm>
          <a:solidFill>
            <a:schemeClr val="accent4"/>
          </a:solidFill>
        </p:spPr>
        <p:txBody>
          <a:bodyPr wrap="square" lIns="72000" tIns="36000" rIns="72000" bIns="36000" anchor="ctr" anchorCtr="0"/>
          <a:lstStyle>
            <a:lvl1pPr marL="0" indent="0" algn="l">
              <a:spcBef>
                <a:spcPts val="400"/>
              </a:spcBef>
              <a:spcAft>
                <a:spcPts val="400"/>
              </a:spcAft>
              <a:buFont typeface="Arial" panose="020B0604020202020204" pitchFamily="34" charset="0"/>
              <a:buNone/>
              <a:defRPr sz="1600" b="1" baseline="0">
                <a:solidFill>
                  <a:schemeClr val="bg1"/>
                </a:solidFill>
              </a:defRPr>
            </a:lvl1pPr>
            <a:lvl2pPr marL="0" indent="0" algn="l">
              <a:spcBef>
                <a:spcPts val="400"/>
              </a:spcBef>
              <a:spcAft>
                <a:spcPts val="400"/>
              </a:spcAft>
              <a:buNone/>
              <a:defRPr sz="1600" b="1">
                <a:solidFill>
                  <a:schemeClr val="bg1"/>
                </a:solidFill>
              </a:defRPr>
            </a:lvl2pPr>
            <a:lvl3pPr marL="0" indent="0" algn="l">
              <a:spcBef>
                <a:spcPts val="400"/>
              </a:spcBef>
              <a:spcAft>
                <a:spcPts val="400"/>
              </a:spcAft>
              <a:buNone/>
              <a:defRPr sz="1600" b="1">
                <a:solidFill>
                  <a:schemeClr val="bg1"/>
                </a:solidFill>
              </a:defRPr>
            </a:lvl3pPr>
            <a:lvl4pPr marL="0" indent="0" algn="l">
              <a:spcBef>
                <a:spcPts val="400"/>
              </a:spcBef>
              <a:spcAft>
                <a:spcPts val="400"/>
              </a:spcAft>
              <a:buNone/>
              <a:defRPr sz="1600" b="1">
                <a:solidFill>
                  <a:schemeClr val="bg1"/>
                </a:solidFill>
              </a:defRPr>
            </a:lvl4pPr>
            <a:lvl5pPr marL="0" indent="0" algn="l">
              <a:spcBef>
                <a:spcPts val="400"/>
              </a:spcBef>
              <a:spcAft>
                <a:spcPts val="400"/>
              </a:spcAft>
              <a:buNone/>
              <a:defRPr sz="1600" b="1">
                <a:solidFill>
                  <a:schemeClr val="bg1"/>
                </a:solidFill>
              </a:defRPr>
            </a:lvl5pPr>
            <a:lvl6pPr marL="0" indent="0" algn="l">
              <a:spcBef>
                <a:spcPts val="400"/>
              </a:spcBef>
              <a:spcAft>
                <a:spcPts val="400"/>
              </a:spcAft>
              <a:buNone/>
              <a:defRPr sz="1600" b="1">
                <a:solidFill>
                  <a:schemeClr val="bg1"/>
                </a:solidFill>
              </a:defRPr>
            </a:lvl6pPr>
            <a:lvl7pPr marL="0" indent="0" algn="l">
              <a:spcBef>
                <a:spcPts val="400"/>
              </a:spcBef>
              <a:spcAft>
                <a:spcPts val="400"/>
              </a:spcAft>
              <a:buNone/>
              <a:defRPr sz="1600" b="1">
                <a:solidFill>
                  <a:schemeClr val="bg1"/>
                </a:solidFill>
              </a:defRPr>
            </a:lvl7pPr>
            <a:lvl8pPr marL="0" indent="0" algn="l">
              <a:spcBef>
                <a:spcPts val="400"/>
              </a:spcBef>
              <a:spcAft>
                <a:spcPts val="400"/>
              </a:spcAft>
              <a:buFont typeface="Arial" panose="020B0604020202020204" pitchFamily="34" charset="0"/>
              <a:buNone/>
              <a:defRPr sz="1600" b="1">
                <a:solidFill>
                  <a:schemeClr val="bg1"/>
                </a:solidFill>
              </a:defRPr>
            </a:lvl8pPr>
            <a:lvl9pPr marL="0" indent="0" algn="l">
              <a:spcBef>
                <a:spcPts val="400"/>
              </a:spcBef>
              <a:spcAft>
                <a:spcPts val="400"/>
              </a:spcAft>
              <a:buFont typeface="Arial" panose="020B0604020202020204" pitchFamily="34" charset="0"/>
              <a:buNone/>
              <a:defRPr sz="1600" b="1">
                <a:solidFill>
                  <a:schemeClr val="bg1"/>
                </a:solidFill>
              </a:defRPr>
            </a:lvl9pPr>
          </a:lstStyle>
          <a:p>
            <a:pPr lvl="0"/>
            <a:r>
              <a:rPr lang="en-US" dirty="0"/>
              <a:t>Topic 4</a:t>
            </a:r>
          </a:p>
        </p:txBody>
      </p:sp>
      <p:sp>
        <p:nvSpPr>
          <p:cNvPr id="3" name="Date Placeholder 2"/>
          <p:cNvSpPr>
            <a:spLocks noGrp="1"/>
          </p:cNvSpPr>
          <p:nvPr>
            <p:ph type="dt" sz="half" idx="21"/>
          </p:nvPr>
        </p:nvSpPr>
        <p:spPr/>
        <p:txBody>
          <a:bodyPr/>
          <a:lstStyle/>
          <a:p>
            <a:fld id="{AA2A9C80-9082-41C2-B238-D375A8BE3B64}" type="datetimeFigureOut">
              <a:rPr lang="en-US" smtClean="0"/>
              <a:t>5/8/2023</a:t>
            </a:fld>
            <a:endParaRPr lang="en-US"/>
          </a:p>
        </p:txBody>
      </p:sp>
      <p:sp>
        <p:nvSpPr>
          <p:cNvPr id="5" name="Footer Placeholder 4"/>
          <p:cNvSpPr>
            <a:spLocks noGrp="1"/>
          </p:cNvSpPr>
          <p:nvPr>
            <p:ph type="ftr" sz="quarter" idx="22"/>
          </p:nvPr>
        </p:nvSpPr>
        <p:spPr/>
        <p:txBody>
          <a:bodyPr/>
          <a:lstStyle/>
          <a:p>
            <a:endParaRPr lang="en-US"/>
          </a:p>
        </p:txBody>
      </p:sp>
      <p:sp>
        <p:nvSpPr>
          <p:cNvPr id="6" name="Slide Number Placeholder 5"/>
          <p:cNvSpPr>
            <a:spLocks noGrp="1"/>
          </p:cNvSpPr>
          <p:nvPr>
            <p:ph type="sldNum" sz="quarter" idx="23"/>
          </p:nvPr>
        </p:nvSpPr>
        <p:spPr/>
        <p:txBody>
          <a:bodyPr/>
          <a:lstStyle/>
          <a:p>
            <a:fld id="{48EC0B65-53A0-4F1A-BD84-EB461678E760}" type="slidenum">
              <a:rPr lang="en-US" smtClean="0"/>
              <a:t>‹#›</a:t>
            </a:fld>
            <a:endParaRPr lang="en-US"/>
          </a:p>
        </p:txBody>
      </p:sp>
    </p:spTree>
    <p:extLst>
      <p:ext uri="{BB962C8B-B14F-4D97-AF65-F5344CB8AC3E}">
        <p14:creationId xmlns:p14="http://schemas.microsoft.com/office/powerpoint/2010/main" val="96938789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 Picture 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2832101" y="1653116"/>
            <a:ext cx="6815668"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4" y="1653118"/>
            <a:ext cx="2351616"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AA2A9C80-9082-41C2-B238-D375A8BE3B64}" type="datetimeFigureOut">
              <a:rPr lang="en-US" smtClean="0"/>
              <a:t>5/8/2023</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48EC0B65-53A0-4F1A-BD84-EB461678E760}" type="slidenum">
              <a:rPr lang="en-US" smtClean="0"/>
              <a:t>‹#›</a:t>
            </a:fld>
            <a:endParaRPr lang="en-US"/>
          </a:p>
        </p:txBody>
      </p:sp>
    </p:spTree>
    <p:extLst>
      <p:ext uri="{BB962C8B-B14F-4D97-AF65-F5344CB8AC3E}">
        <p14:creationId xmlns:p14="http://schemas.microsoft.com/office/powerpoint/2010/main" val="649913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xt + Picture M">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5183721" y="1653116"/>
            <a:ext cx="4464049"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6" y="1653118"/>
            <a:ext cx="4705349"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AA2A9C80-9082-41C2-B238-D375A8BE3B64}" type="datetimeFigureOut">
              <a:rPr lang="en-US" smtClean="0"/>
              <a:t>5/8/2023</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48EC0B65-53A0-4F1A-BD84-EB461678E760}" type="slidenum">
              <a:rPr lang="en-US" smtClean="0"/>
              <a:t>‹#›</a:t>
            </a:fld>
            <a:endParaRPr lang="en-US"/>
          </a:p>
        </p:txBody>
      </p:sp>
    </p:spTree>
    <p:extLst>
      <p:ext uri="{BB962C8B-B14F-4D97-AF65-F5344CB8AC3E}">
        <p14:creationId xmlns:p14="http://schemas.microsoft.com/office/powerpoint/2010/main" val="131493399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xt + Picture L">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7535337"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p:cNvSpPr>
            <a:spLocks noGrp="1"/>
          </p:cNvSpPr>
          <p:nvPr>
            <p:ph type="pic" sz="quarter" idx="14" hasCustomPrompt="1"/>
          </p:nvPr>
        </p:nvSpPr>
        <p:spPr bwMode="gray">
          <a:xfrm>
            <a:off x="239183" y="1653118"/>
            <a:ext cx="7056967"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AA2A9C80-9082-41C2-B238-D375A8BE3B64}" type="datetimeFigureOut">
              <a:rPr lang="en-US" smtClean="0"/>
              <a:t>5/8/2023</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48EC0B65-53A0-4F1A-BD84-EB461678E760}" type="slidenum">
              <a:rPr lang="en-US" smtClean="0"/>
              <a:t>‹#›</a:t>
            </a:fld>
            <a:endParaRPr lang="en-US"/>
          </a:p>
        </p:txBody>
      </p:sp>
    </p:spTree>
    <p:extLst>
      <p:ext uri="{BB962C8B-B14F-4D97-AF65-F5344CB8AC3E}">
        <p14:creationId xmlns:p14="http://schemas.microsoft.com/office/powerpoint/2010/main" val="44615114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icture XL">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4" name="Picture Placeholder 3"/>
          <p:cNvSpPr>
            <a:spLocks noGrp="1"/>
          </p:cNvSpPr>
          <p:nvPr>
            <p:ph type="pic" sz="quarter" idx="14" hasCustomPrompt="1"/>
          </p:nvPr>
        </p:nvSpPr>
        <p:spPr bwMode="gray">
          <a:xfrm>
            <a:off x="239181" y="1653118"/>
            <a:ext cx="9649883" cy="4751916"/>
          </a:xfrm>
          <a:noFill/>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3" name="Date Placeholder 2"/>
          <p:cNvSpPr>
            <a:spLocks noGrp="1"/>
          </p:cNvSpPr>
          <p:nvPr>
            <p:ph type="dt" sz="half" idx="15"/>
          </p:nvPr>
        </p:nvSpPr>
        <p:spPr/>
        <p:txBody>
          <a:bodyPr/>
          <a:lstStyle/>
          <a:p>
            <a:fld id="{AA2A9C80-9082-41C2-B238-D375A8BE3B64}" type="datetimeFigureOut">
              <a:rPr lang="en-US" smtClean="0"/>
              <a:t>5/8/2023</a:t>
            </a:fld>
            <a:endParaRPr lang="en-US"/>
          </a:p>
        </p:txBody>
      </p:sp>
      <p:sp>
        <p:nvSpPr>
          <p:cNvPr id="5" name="Footer Placeholder 4"/>
          <p:cNvSpPr>
            <a:spLocks noGrp="1"/>
          </p:cNvSpPr>
          <p:nvPr>
            <p:ph type="ftr" sz="quarter" idx="16"/>
          </p:nvPr>
        </p:nvSpPr>
        <p:spPr/>
        <p:txBody>
          <a:bodyPr/>
          <a:lstStyle/>
          <a:p>
            <a:endParaRPr lang="en-US"/>
          </a:p>
        </p:txBody>
      </p:sp>
      <p:sp>
        <p:nvSpPr>
          <p:cNvPr id="6" name="Slide Number Placeholder 5"/>
          <p:cNvSpPr>
            <a:spLocks noGrp="1"/>
          </p:cNvSpPr>
          <p:nvPr>
            <p:ph type="sldNum" sz="quarter" idx="17"/>
          </p:nvPr>
        </p:nvSpPr>
        <p:spPr/>
        <p:txBody>
          <a:bodyPr/>
          <a:lstStyle/>
          <a:p>
            <a:fld id="{48EC0B65-53A0-4F1A-BD84-EB461678E760}" type="slidenum">
              <a:rPr lang="en-US" smtClean="0"/>
              <a:t>‹#›</a:t>
            </a:fld>
            <a:endParaRPr lang="en-US"/>
          </a:p>
        </p:txBody>
      </p:sp>
    </p:spTree>
    <p:extLst>
      <p:ext uri="{BB962C8B-B14F-4D97-AF65-F5344CB8AC3E}">
        <p14:creationId xmlns:p14="http://schemas.microsoft.com/office/powerpoint/2010/main" val="25528105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viderslide">
    <p:spTree>
      <p:nvGrpSpPr>
        <p:cNvPr id="1" name=""/>
        <p:cNvGrpSpPr/>
        <p:nvPr/>
      </p:nvGrpSpPr>
      <p:grpSpPr>
        <a:xfrm>
          <a:off x="0" y="0"/>
          <a:ext cx="0" cy="0"/>
          <a:chOff x="0" y="0"/>
          <a:chExt cx="0" cy="0"/>
        </a:xfrm>
      </p:grpSpPr>
      <p:sp>
        <p:nvSpPr>
          <p:cNvPr id="21" name="Rectangle 20"/>
          <p:cNvSpPr/>
          <p:nvPr/>
        </p:nvSpPr>
        <p:spPr bwMode="gray">
          <a:xfrm>
            <a:off x="239186" y="3909485"/>
            <a:ext cx="11468100" cy="2736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p:nvSpPr>
        <p:spPr bwMode="gray">
          <a:xfrm>
            <a:off x="143339" y="2"/>
            <a:ext cx="9745727"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ctrTitle" hasCustomPrompt="1"/>
          </p:nvPr>
        </p:nvSpPr>
        <p:spPr bwMode="gray">
          <a:xfrm>
            <a:off x="478368" y="3909485"/>
            <a:ext cx="11228913" cy="2495551"/>
          </a:xfrm>
          <a:solidFill>
            <a:srgbClr val="DD640C"/>
          </a:solidFill>
        </p:spPr>
        <p:txBody>
          <a:bodyPr lIns="108000" tIns="252000" rIns="108000" bIns="252000" anchor="ctr" anchorCtr="0"/>
          <a:lstStyle>
            <a:lvl1pPr algn="ctr">
              <a:defRPr sz="3200">
                <a:solidFill>
                  <a:schemeClr val="bg1"/>
                </a:solidFill>
              </a:defRPr>
            </a:lvl1pPr>
          </a:lstStyle>
          <a:p>
            <a:r>
              <a:rPr lang="en-US" dirty="0" err="1"/>
              <a:t>Presentationtitle</a:t>
            </a:r>
            <a:br>
              <a:rPr lang="en-US" dirty="0"/>
            </a:br>
            <a:r>
              <a:rPr lang="en-US" dirty="0"/>
              <a:t>up to maximum 2 lines</a:t>
            </a:r>
          </a:p>
        </p:txBody>
      </p:sp>
      <p:sp>
        <p:nvSpPr>
          <p:cNvPr id="11" name="Rectangle 10"/>
          <p:cNvSpPr/>
          <p:nvPr/>
        </p:nvSpPr>
        <p:spPr bwMode="gray">
          <a:xfrm>
            <a:off x="478368" y="3669244"/>
            <a:ext cx="11474448" cy="2402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p:cNvSpPr/>
          <p:nvPr/>
        </p:nvSpPr>
        <p:spPr bwMode="gray">
          <a:xfrm>
            <a:off x="11707286" y="3912502"/>
            <a:ext cx="245532" cy="2492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584466951"/>
      </p:ext>
    </p:extLst>
  </p:cSld>
  <p:clrMapOvr>
    <a:masterClrMapping/>
  </p:clrMapOvr>
  <p:transition spd="slow">
    <p:wipe di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9971903" y="6486805"/>
            <a:ext cx="1346886" cy="260300"/>
          </a:xfrm>
        </p:spPr>
        <p:txBody>
          <a:bodyPr/>
          <a:lstStyle/>
          <a:p>
            <a:fld id="{AA2A9C80-9082-41C2-B238-D375A8BE3B64}"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8789" y="6486805"/>
            <a:ext cx="632966" cy="260792"/>
          </a:xfrm>
        </p:spPr>
        <p:txBody>
          <a:bodyPr/>
          <a:lstStyle/>
          <a:p>
            <a:fld id="{48EC0B65-53A0-4F1A-BD84-EB461678E760}" type="slidenum">
              <a:rPr lang="en-US" smtClean="0"/>
              <a:t>‹#›</a:t>
            </a:fld>
            <a:endParaRPr lang="en-US"/>
          </a:p>
        </p:txBody>
      </p:sp>
    </p:spTree>
    <p:extLst>
      <p:ext uri="{BB962C8B-B14F-4D97-AF65-F5344CB8AC3E}">
        <p14:creationId xmlns:p14="http://schemas.microsoft.com/office/powerpoint/2010/main" val="42788526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71513-3E4F-4F85-8044-27F5FCBEF2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67C422-BD6C-4F48-90BB-A01C457D80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89B59-42D8-4BA7-A41F-0A6EFB2EF9D0}"/>
              </a:ext>
            </a:extLst>
          </p:cNvPr>
          <p:cNvSpPr>
            <a:spLocks noGrp="1"/>
          </p:cNvSpPr>
          <p:nvPr>
            <p:ph type="dt" sz="half" idx="10"/>
          </p:nvPr>
        </p:nvSpPr>
        <p:spPr/>
        <p:txBody>
          <a:bodyPr/>
          <a:lstStyle/>
          <a:p>
            <a:fld id="{AA2A9C80-9082-41C2-B238-D375A8BE3B64}" type="datetimeFigureOut">
              <a:rPr lang="en-US" smtClean="0"/>
              <a:t>5/8/2023</a:t>
            </a:fld>
            <a:endParaRPr lang="en-US"/>
          </a:p>
        </p:txBody>
      </p:sp>
      <p:sp>
        <p:nvSpPr>
          <p:cNvPr id="5" name="Footer Placeholder 4">
            <a:extLst>
              <a:ext uri="{FF2B5EF4-FFF2-40B4-BE49-F238E27FC236}">
                <a16:creationId xmlns:a16="http://schemas.microsoft.com/office/drawing/2014/main" id="{FD8839DF-10E3-422C-8C24-E993391AED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A126DC-405E-4066-8C79-D21920D85700}"/>
              </a:ext>
            </a:extLst>
          </p:cNvPr>
          <p:cNvSpPr>
            <a:spLocks noGrp="1"/>
          </p:cNvSpPr>
          <p:nvPr>
            <p:ph type="sldNum" sz="quarter" idx="12"/>
          </p:nvPr>
        </p:nvSpPr>
        <p:spPr/>
        <p:txBody>
          <a:bodyPr/>
          <a:lstStyle/>
          <a:p>
            <a:fld id="{48EC0B65-53A0-4F1A-BD84-EB461678E760}" type="slidenum">
              <a:rPr lang="en-US" smtClean="0"/>
              <a:t>‹#›</a:t>
            </a:fld>
            <a:endParaRPr lang="en-US"/>
          </a:p>
        </p:txBody>
      </p:sp>
    </p:spTree>
    <p:extLst>
      <p:ext uri="{BB962C8B-B14F-4D97-AF65-F5344CB8AC3E}">
        <p14:creationId xmlns:p14="http://schemas.microsoft.com/office/powerpoint/2010/main" val="531472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0" name="Group 11"/>
          <p:cNvGrpSpPr>
            <a:grpSpLocks noChangeAspect="1"/>
          </p:cNvGrpSpPr>
          <p:nvPr/>
        </p:nvGrpSpPr>
        <p:grpSpPr bwMode="gray">
          <a:xfrm>
            <a:off x="10176454" y="270730"/>
            <a:ext cx="1824204" cy="1041877"/>
            <a:chOff x="2109" y="940"/>
            <a:chExt cx="991" cy="566"/>
          </a:xfrm>
        </p:grpSpPr>
        <p:sp>
          <p:nvSpPr>
            <p:cNvPr id="11"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2"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6" y="4805683"/>
            <a:ext cx="11468100" cy="1840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8686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1">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spTree>
    <p:extLst>
      <p:ext uri="{BB962C8B-B14F-4D97-AF65-F5344CB8AC3E}">
        <p14:creationId xmlns:p14="http://schemas.microsoft.com/office/powerpoint/2010/main" val="62792970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Orange">
    <p:spTree>
      <p:nvGrpSpPr>
        <p:cNvPr id="1" name=""/>
        <p:cNvGrpSpPr/>
        <p:nvPr/>
      </p:nvGrpSpPr>
      <p:grpSpPr>
        <a:xfrm>
          <a:off x="0" y="0"/>
          <a:ext cx="0" cy="0"/>
          <a:chOff x="0" y="0"/>
          <a:chExt cx="0" cy="0"/>
        </a:xfrm>
      </p:grpSpPr>
      <p:sp>
        <p:nvSpPr>
          <p:cNvPr id="15" name="Rechteck 14"/>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0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1" name="Group 11"/>
          <p:cNvGrpSpPr>
            <a:grpSpLocks noChangeAspect="1"/>
          </p:cNvGrpSpPr>
          <p:nvPr/>
        </p:nvGrpSpPr>
        <p:grpSpPr bwMode="gray">
          <a:xfrm>
            <a:off x="10176454" y="270730"/>
            <a:ext cx="1824204" cy="1041877"/>
            <a:chOff x="2109" y="940"/>
            <a:chExt cx="991" cy="566"/>
          </a:xfrm>
        </p:grpSpPr>
        <p:sp>
          <p:nvSpPr>
            <p:cNvPr id="1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3"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5" y="3909485"/>
            <a:ext cx="11468100" cy="27368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7"/>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6" name="Textplatzhalter 5"/>
          <p:cNvSpPr>
            <a:spLocks noGrp="1"/>
          </p:cNvSpPr>
          <p:nvPr>
            <p:ph type="body" sz="quarter" idx="11" hasCustomPrompt="1"/>
          </p:nvPr>
        </p:nvSpPr>
        <p:spPr>
          <a:xfrm>
            <a:off x="239186" y="3902392"/>
            <a:ext cx="11468097" cy="2743941"/>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3909486"/>
            <a:ext cx="11228919" cy="2495549"/>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 2 lines</a:t>
            </a:r>
          </a:p>
        </p:txBody>
      </p:sp>
      <p:sp>
        <p:nvSpPr>
          <p:cNvPr id="18" name="Subtitle 2"/>
          <p:cNvSpPr>
            <a:spLocks noGrp="1"/>
          </p:cNvSpPr>
          <p:nvPr>
            <p:ph type="subTitle" idx="1" hasCustomPrompt="1"/>
          </p:nvPr>
        </p:nvSpPr>
        <p:spPr bwMode="gray">
          <a:xfrm>
            <a:off x="5183715" y="5277909"/>
            <a:ext cx="6523568" cy="1120033"/>
          </a:xfrm>
        </p:spPr>
        <p:txBody>
          <a:bodyPr rIns="108000"/>
          <a:lstStyle>
            <a:lvl1pPr marL="0" indent="0" algn="r">
              <a:buNone/>
              <a:defRPr sz="18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spTree>
    <p:extLst>
      <p:ext uri="{BB962C8B-B14F-4D97-AF65-F5344CB8AC3E}">
        <p14:creationId xmlns:p14="http://schemas.microsoft.com/office/powerpoint/2010/main" val="306908203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Orange _ Small Text Area">
    <p:spTree>
      <p:nvGrpSpPr>
        <p:cNvPr id="1" name=""/>
        <p:cNvGrpSpPr/>
        <p:nvPr/>
      </p:nvGrpSpPr>
      <p:grpSpPr>
        <a:xfrm>
          <a:off x="0" y="0"/>
          <a:ext cx="0" cy="0"/>
          <a:chOff x="0" y="0"/>
          <a:chExt cx="0" cy="0"/>
        </a:xfrm>
      </p:grpSpPr>
      <p:sp>
        <p:nvSpPr>
          <p:cNvPr id="13" name="Rechteck 12"/>
          <p:cNvSpPr/>
          <p:nvPr/>
        </p:nvSpPr>
        <p:spPr bwMode="gray">
          <a:xfrm>
            <a:off x="9504379" y="270730"/>
            <a:ext cx="2687621" cy="157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96000" rIns="144000" bIns="96000" numCol="1" spcCol="0" rtlCol="0" fromWordArt="0" anchor="ctr" anchorCtr="0" forceAA="0" compatLnSpc="1">
            <a:prstTxWarp prst="textNoShape">
              <a:avLst/>
            </a:prstTxWarp>
            <a:noAutofit/>
          </a:bodyPr>
          <a:lstStyle/>
          <a:p>
            <a:pPr algn="ctr">
              <a:spcBef>
                <a:spcPts val="400"/>
              </a:spcBef>
              <a:spcAft>
                <a:spcPts val="400"/>
              </a:spcAft>
            </a:pPr>
            <a:endParaRPr lang="de-DE" sz="1600" b="1" dirty="0" err="1">
              <a:solidFill>
                <a:schemeClr val="bg1"/>
              </a:solidFill>
            </a:endParaRPr>
          </a:p>
        </p:txBody>
      </p:sp>
      <p:sp>
        <p:nvSpPr>
          <p:cNvPr id="14" name="Rectangle 13"/>
          <p:cNvSpPr/>
          <p:nvPr/>
        </p:nvSpPr>
        <p:spPr bwMode="gray">
          <a:xfrm>
            <a:off x="143340" y="2"/>
            <a:ext cx="9841093" cy="155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0" name="Group 11"/>
          <p:cNvGrpSpPr>
            <a:grpSpLocks noChangeAspect="1"/>
          </p:cNvGrpSpPr>
          <p:nvPr/>
        </p:nvGrpSpPr>
        <p:grpSpPr bwMode="gray">
          <a:xfrm>
            <a:off x="10176454" y="270730"/>
            <a:ext cx="1824204" cy="1041877"/>
            <a:chOff x="2109" y="940"/>
            <a:chExt cx="991" cy="566"/>
          </a:xfrm>
        </p:grpSpPr>
        <p:sp>
          <p:nvSpPr>
            <p:cNvPr id="11"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12" name="Picture 1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bwMode="gray">
          <a:xfrm>
            <a:off x="239185" y="4805683"/>
            <a:ext cx="11468100" cy="18406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Picture Placeholder 23"/>
          <p:cNvSpPr>
            <a:spLocks noGrp="1"/>
          </p:cNvSpPr>
          <p:nvPr>
            <p:ph type="pic" sz="quarter" idx="10" hasCustomPrompt="1"/>
          </p:nvPr>
        </p:nvSpPr>
        <p:spPr bwMode="gray">
          <a:xfrm>
            <a:off x="478367" y="1411817"/>
            <a:ext cx="11474451" cy="4993219"/>
          </a:xfrm>
          <a:noFill/>
          <a:ln>
            <a:noFill/>
          </a:ln>
        </p:spPr>
        <p:txBody>
          <a:bodyPr anchor="ctr"/>
          <a:lstStyle>
            <a:lvl1pPr algn="ctr">
              <a:defRPr i="1"/>
            </a:lvl1pPr>
          </a:lstStyle>
          <a:p>
            <a:r>
              <a:rPr lang="de-DE" dirty="0"/>
              <a:t>Insert </a:t>
            </a:r>
            <a:r>
              <a:rPr lang="de-DE" dirty="0" err="1"/>
              <a:t>picture</a:t>
            </a:r>
            <a:r>
              <a:rPr lang="de-DE" dirty="0"/>
              <a:t> </a:t>
            </a:r>
            <a:r>
              <a:rPr lang="de-DE" dirty="0" err="1"/>
              <a:t>by</a:t>
            </a:r>
            <a:r>
              <a:rPr lang="de-DE" dirty="0"/>
              <a:t> </a:t>
            </a:r>
            <a:br>
              <a:rPr lang="de-DE" dirty="0"/>
            </a:br>
            <a:r>
              <a:rPr lang="de-DE" dirty="0" err="1"/>
              <a:t>clicking</a:t>
            </a:r>
            <a:r>
              <a:rPr lang="de-DE" dirty="0"/>
              <a:t> </a:t>
            </a:r>
            <a:r>
              <a:rPr lang="de-DE" dirty="0" err="1"/>
              <a:t>the</a:t>
            </a:r>
            <a:r>
              <a:rPr lang="de-DE" dirty="0"/>
              <a:t> </a:t>
            </a:r>
            <a:r>
              <a:rPr lang="de-DE" dirty="0" err="1"/>
              <a:t>icon</a:t>
            </a:r>
            <a:endParaRPr lang="de-DE" dirty="0"/>
          </a:p>
          <a:p>
            <a:endParaRPr lang="de-DE" dirty="0"/>
          </a:p>
          <a:p>
            <a:endParaRPr lang="de-DE" dirty="0"/>
          </a:p>
          <a:p>
            <a:endParaRPr lang="de-DE" dirty="0"/>
          </a:p>
          <a:p>
            <a:endParaRPr lang="en-US" dirty="0"/>
          </a:p>
        </p:txBody>
      </p:sp>
      <p:sp>
        <p:nvSpPr>
          <p:cNvPr id="15" name="Textplatzhalter 5"/>
          <p:cNvSpPr>
            <a:spLocks noGrp="1"/>
          </p:cNvSpPr>
          <p:nvPr>
            <p:ph type="body" sz="quarter" idx="11" hasCustomPrompt="1"/>
          </p:nvPr>
        </p:nvSpPr>
        <p:spPr>
          <a:xfrm>
            <a:off x="239186" y="4805681"/>
            <a:ext cx="11468097" cy="1840652"/>
          </a:xfrm>
          <a:solidFill>
            <a:schemeClr val="accent2">
              <a:alpha val="70000"/>
            </a:schemeClr>
          </a:solidFill>
        </p:spPr>
        <p:txBody>
          <a:bodyPr vert="horz" lIns="108000" tIns="252000" rIns="0" bIns="0" rtlCol="0" anchor="t" anchorCtr="0">
            <a:noAutofit/>
          </a:bodyPr>
          <a:lstStyle>
            <a:lvl1pPr>
              <a:defRPr lang="de-DE" sz="2667"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478367" y="4805681"/>
            <a:ext cx="11228919" cy="1599355"/>
          </a:xfrm>
          <a:noFill/>
        </p:spPr>
        <p:txBody>
          <a:bodyPr lIns="108000" tIns="252000"/>
          <a:lstStyle>
            <a:lvl1pPr>
              <a:defRPr sz="2667">
                <a:solidFill>
                  <a:schemeClr val="bg1"/>
                </a:solidFill>
              </a:defRPr>
            </a:lvl1pPr>
          </a:lstStyle>
          <a:p>
            <a:r>
              <a:rPr lang="en-US" dirty="0" err="1"/>
              <a:t>Presentationtitle</a:t>
            </a:r>
            <a:br>
              <a:rPr lang="en-US" dirty="0"/>
            </a:br>
            <a:r>
              <a:rPr lang="en-US" dirty="0"/>
              <a:t>up to maximum</a:t>
            </a:r>
            <a:br>
              <a:rPr lang="en-US" dirty="0"/>
            </a:br>
            <a:r>
              <a:rPr lang="en-US" dirty="0"/>
              <a:t>2 lines</a:t>
            </a:r>
          </a:p>
        </p:txBody>
      </p:sp>
    </p:spTree>
    <p:extLst>
      <p:ext uri="{BB962C8B-B14F-4D97-AF65-F5344CB8AC3E}">
        <p14:creationId xmlns:p14="http://schemas.microsoft.com/office/powerpoint/2010/main" val="120453053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4" name="Text Placeholder 3"/>
          <p:cNvSpPr>
            <a:spLocks noGrp="1"/>
          </p:cNvSpPr>
          <p:nvPr>
            <p:ph type="body" sz="quarter" idx="10" hasCustomPrompt="1"/>
          </p:nvPr>
        </p:nvSpPr>
        <p:spPr bwMode="gray">
          <a:xfrm>
            <a:off x="478366" y="1291472"/>
            <a:ext cx="11380553" cy="5113563"/>
          </a:xfrm>
          <a:noFill/>
        </p:spPr>
        <p:txBody>
          <a:bodyPr lIns="0" tIns="0" rIns="0" bIns="0"/>
          <a:lstStyle>
            <a:lvl1pPr marL="478355" indent="-478355">
              <a:spcBef>
                <a:spcPts val="400"/>
              </a:spcBef>
              <a:spcAft>
                <a:spcPts val="400"/>
              </a:spcAft>
              <a:buClr>
                <a:schemeClr val="accent1"/>
              </a:buClr>
              <a:buSzPct val="100000"/>
              <a:buFont typeface="+mj-lt"/>
              <a:buAutoNum type="arabicPeriod"/>
              <a:defRPr sz="1867">
                <a:solidFill>
                  <a:schemeClr val="tx1"/>
                </a:solidFill>
              </a:defRPr>
            </a:lvl1pPr>
            <a:lvl2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2pPr>
            <a:lvl3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3pPr>
            <a:lvl4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4pPr>
            <a:lvl5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5pPr>
            <a:lvl6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6pPr>
            <a:lvl7pPr marL="839979" indent="-359991">
              <a:spcBef>
                <a:spcPts val="400"/>
              </a:spcBef>
              <a:spcAft>
                <a:spcPts val="400"/>
              </a:spcAft>
              <a:buClr>
                <a:schemeClr val="accent1"/>
              </a:buClr>
              <a:buSzPct val="100000"/>
              <a:buFont typeface="Arial" panose="020B0604020202020204" pitchFamily="34" charset="0"/>
              <a:buChar char="■"/>
              <a:defRPr sz="1867">
                <a:solidFill>
                  <a:schemeClr val="tx1"/>
                </a:solidFill>
              </a:defRPr>
            </a:lvl7pPr>
            <a:lvl8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8pPr>
            <a:lvl9pPr marL="839979" indent="-359991">
              <a:spcBef>
                <a:spcPts val="400"/>
              </a:spcBef>
              <a:spcAft>
                <a:spcPts val="400"/>
              </a:spcAft>
              <a:buClr>
                <a:schemeClr val="accent1"/>
              </a:buClr>
              <a:buSzPct val="100000"/>
              <a:buFont typeface="Arial" panose="020B0604020202020204" pitchFamily="34" charset="0"/>
              <a:buChar char="■"/>
              <a:defRPr sz="1867" cap="none" baseline="0">
                <a:solidFill>
                  <a:schemeClr val="tx1"/>
                </a:solidFill>
              </a:defRPr>
            </a:lvl9pPr>
          </a:lstStyle>
          <a:p>
            <a:pPr lvl="0"/>
            <a:r>
              <a:rPr lang="en-US" dirty="0"/>
              <a:t>Click to edit Master text styles</a:t>
            </a:r>
          </a:p>
        </p:txBody>
      </p:sp>
    </p:spTree>
    <p:extLst>
      <p:ext uri="{BB962C8B-B14F-4D97-AF65-F5344CB8AC3E}">
        <p14:creationId xmlns:p14="http://schemas.microsoft.com/office/powerpoint/2010/main" val="471078997"/>
      </p:ext>
    </p:extLst>
  </p:cSld>
  <p:clrMapOvr>
    <a:masterClrMapping/>
  </p:clrMapOvr>
  <p:transition spd="slow">
    <p:wipe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ext Placeholder 10"/>
          <p:cNvSpPr>
            <a:spLocks noGrp="1"/>
          </p:cNvSpPr>
          <p:nvPr>
            <p:ph type="body" sz="quarter" idx="13" hasCustomPrompt="1"/>
          </p:nvPr>
        </p:nvSpPr>
        <p:spPr bwMode="gray">
          <a:xfrm>
            <a:off x="478369" y="1282046"/>
            <a:ext cx="11474451" cy="5122988"/>
          </a:xfrm>
        </p:spPr>
        <p:txBody>
          <a:bodyPr/>
          <a:lstStyle>
            <a:lvl5pPr>
              <a:buAutoNum type="arabicPerio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3" name="Footer Placeholder 2"/>
          <p:cNvSpPr>
            <a:spLocks noGrp="1"/>
          </p:cNvSpPr>
          <p:nvPr>
            <p:ph type="ftr" sz="quarter" idx="15"/>
          </p:nvPr>
        </p:nvSpPr>
        <p:spPr>
          <a:xfrm>
            <a:off x="478369" y="6526804"/>
            <a:ext cx="2063751" cy="322735"/>
          </a:xfrm>
        </p:spPr>
        <p:txBody>
          <a:bodyPr/>
          <a:lstStyle/>
          <a:p>
            <a:endParaRPr lang="en-US"/>
          </a:p>
        </p:txBody>
      </p:sp>
      <p:sp>
        <p:nvSpPr>
          <p:cNvPr id="8" name="Slide Number Placeholder 3"/>
          <p:cNvSpPr txBox="1">
            <a:spLocks/>
          </p:cNvSpPr>
          <p:nvPr/>
        </p:nvSpPr>
        <p:spPr bwMode="gray">
          <a:xfrm>
            <a:off x="11121081" y="6508122"/>
            <a:ext cx="831739" cy="256032"/>
          </a:xfrm>
          <a:prstGeom prst="rect">
            <a:avLst/>
          </a:prstGeom>
        </p:spPr>
        <p:txBody>
          <a:bodyPr vert="horz" lIns="108000" tIns="0" rIns="0" bIns="0" rtlCol="0" anchor="b"/>
          <a:lstStyle>
            <a:defPPr>
              <a:defRPr lang="en-US"/>
            </a:defPPr>
            <a:lvl1pPr marL="0" algn="l"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1D4785-C884-4A75-B2F1-2B7564BBB7E2}" type="slidenum">
              <a:rPr lang="en-US" smtClean="0"/>
              <a:pPr/>
              <a:t>‹#›</a:t>
            </a:fld>
            <a:r>
              <a:rPr lang="en-US" dirty="0"/>
              <a:t>/12</a:t>
            </a:r>
          </a:p>
        </p:txBody>
      </p:sp>
    </p:spTree>
    <p:extLst>
      <p:ext uri="{BB962C8B-B14F-4D97-AF65-F5344CB8AC3E}">
        <p14:creationId xmlns:p14="http://schemas.microsoft.com/office/powerpoint/2010/main" val="426901034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 Bullet Point">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478369" y="1225486"/>
            <a:ext cx="11474451" cy="2141612"/>
          </a:xfrm>
        </p:spPr>
        <p:txBody>
          <a:bodyPr>
            <a:spAutoFit/>
          </a:bodyPr>
          <a:lstStyle>
            <a:lvl1pPr marL="239994" indent="-239994">
              <a:buClr>
                <a:schemeClr val="accent1"/>
              </a:buClr>
              <a:buFont typeface="Arial" panose="020B0604020202020204" pitchFamily="34" charset="0"/>
              <a:buChar char="■"/>
              <a:defRPr baseline="0"/>
            </a:lvl1pPr>
            <a:lvl2pPr marL="479988" indent="-241294">
              <a:buFont typeface="Arial" panose="020B0604020202020204" pitchFamily="34" charset="0"/>
              <a:buChar char="□"/>
              <a:defRPr/>
            </a:lvl2pPr>
            <a:lvl3pPr marL="719982" indent="-239994">
              <a:buFont typeface="Arial" panose="020B0604020202020204" pitchFamily="34" charset="0"/>
              <a:buChar char="–"/>
              <a:defRPr/>
            </a:lvl3pPr>
            <a:lvl4pPr marL="359991" indent="-359991">
              <a:buFont typeface="+mj-lt"/>
              <a:buAutoNum type="arabicPeriod"/>
              <a:defRPr/>
            </a:lvl4pPr>
            <a:lvl5pPr marL="719982" indent="-359991">
              <a:buFont typeface="+mj-lt"/>
              <a:buAutoNum type="alphaLcParenR"/>
              <a:defRPr/>
            </a:lvl5pPr>
            <a:lvl6pPr marL="0" indent="0">
              <a:spcBef>
                <a:spcPts val="533"/>
              </a:spcBef>
              <a:spcAft>
                <a:spcPts val="533"/>
              </a:spcAft>
              <a:buNone/>
              <a:defRPr sz="2133" cap="all" baseline="0">
                <a:solidFill>
                  <a:schemeClr val="accent1"/>
                </a:solidFill>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hasCustomPrompt="1"/>
          </p:nvPr>
        </p:nvSpPr>
        <p:spPr bwMode="gray"/>
        <p:txBody>
          <a:bodyPr/>
          <a:lstStyle/>
          <a:p>
            <a:r>
              <a:rPr lang="de-DE" dirty="0"/>
              <a:t>Write your title- maximum 2 lines</a:t>
            </a:r>
            <a:endParaRPr lang="en-US" dirty="0"/>
          </a:p>
        </p:txBody>
      </p:sp>
      <p:sp>
        <p:nvSpPr>
          <p:cNvPr id="2" name="Date Placeholder 1"/>
          <p:cNvSpPr>
            <a:spLocks noGrp="1"/>
          </p:cNvSpPr>
          <p:nvPr>
            <p:ph type="dt" sz="half" idx="14"/>
          </p:nvPr>
        </p:nvSpPr>
        <p:spPr>
          <a:xfrm>
            <a:off x="9996626" y="6501896"/>
            <a:ext cx="1214626" cy="253655"/>
          </a:xfrm>
        </p:spPr>
        <p:txBody>
          <a:bodyPr/>
          <a:lstStyle/>
          <a:p>
            <a:fld id="{AA2A9C80-9082-41C2-B238-D375A8BE3B64}" type="datetimeFigureOut">
              <a:rPr lang="en-US" smtClean="0"/>
              <a:t>5/8/2023</a:t>
            </a:fld>
            <a:endParaRPr lang="en-US"/>
          </a:p>
        </p:txBody>
      </p:sp>
      <p:sp>
        <p:nvSpPr>
          <p:cNvPr id="3" name="Footer Placeholder 2"/>
          <p:cNvSpPr>
            <a:spLocks noGrp="1"/>
          </p:cNvSpPr>
          <p:nvPr>
            <p:ph type="ftr" sz="quarter" idx="15"/>
          </p:nvPr>
        </p:nvSpPr>
        <p:spPr>
          <a:xfrm>
            <a:off x="478369" y="6513922"/>
            <a:ext cx="2063751" cy="241629"/>
          </a:xfrm>
        </p:spPr>
        <p:txBody>
          <a:bodyPr/>
          <a:lstStyle/>
          <a:p>
            <a:endParaRPr lang="en-US"/>
          </a:p>
        </p:txBody>
      </p:sp>
      <p:sp>
        <p:nvSpPr>
          <p:cNvPr id="4" name="Slide Number Placeholder 3"/>
          <p:cNvSpPr>
            <a:spLocks noGrp="1"/>
          </p:cNvSpPr>
          <p:nvPr>
            <p:ph type="sldNum" sz="quarter" idx="16"/>
          </p:nvPr>
        </p:nvSpPr>
        <p:spPr>
          <a:xfrm>
            <a:off x="11219935" y="6526804"/>
            <a:ext cx="732885" cy="228747"/>
          </a:xfrm>
        </p:spPr>
        <p:txBody>
          <a:bodyPr/>
          <a:lstStyle/>
          <a:p>
            <a:fld id="{48EC0B65-53A0-4F1A-BD84-EB461678E760}" type="slidenum">
              <a:rPr lang="en-US" smtClean="0"/>
              <a:t>‹#›</a:t>
            </a:fld>
            <a:endParaRPr lang="en-US"/>
          </a:p>
        </p:txBody>
      </p:sp>
    </p:spTree>
    <p:extLst>
      <p:ext uri="{BB962C8B-B14F-4D97-AF65-F5344CB8AC3E}">
        <p14:creationId xmlns:p14="http://schemas.microsoft.com/office/powerpoint/2010/main" val="64683790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your title- maximum 2 lines</a:t>
            </a:r>
            <a:endParaRPr lang="en-US" dirty="0"/>
          </a:p>
        </p:txBody>
      </p:sp>
      <p:sp>
        <p:nvSpPr>
          <p:cNvPr id="11" name="Text Placeholder 10"/>
          <p:cNvSpPr>
            <a:spLocks noGrp="1"/>
          </p:cNvSpPr>
          <p:nvPr>
            <p:ph type="body" sz="quarter" idx="13"/>
          </p:nvPr>
        </p:nvSpPr>
        <p:spPr bwMode="gray">
          <a:xfrm>
            <a:off x="478367"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5181602" y="1653116"/>
            <a:ext cx="4466167"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5"/>
          </p:nvPr>
        </p:nvSpPr>
        <p:spPr>
          <a:xfrm>
            <a:off x="7802232" y="6484771"/>
            <a:ext cx="2063751" cy="240773"/>
          </a:xfrm>
        </p:spPr>
        <p:txBody>
          <a:bodyPr/>
          <a:lstStyle/>
          <a:p>
            <a:fld id="{AA2A9C80-9082-41C2-B238-D375A8BE3B64}" type="datetimeFigureOut">
              <a:rPr lang="en-US" smtClean="0"/>
              <a:t>5/8/2023</a:t>
            </a:fld>
            <a:endParaRPr lang="en-US"/>
          </a:p>
        </p:txBody>
      </p:sp>
      <p:sp>
        <p:nvSpPr>
          <p:cNvPr id="4" name="Footer Placeholder 3"/>
          <p:cNvSpPr>
            <a:spLocks noGrp="1"/>
          </p:cNvSpPr>
          <p:nvPr>
            <p:ph type="ftr" sz="quarter" idx="16"/>
          </p:nvPr>
        </p:nvSpPr>
        <p:spPr>
          <a:xfrm>
            <a:off x="474135" y="6484771"/>
            <a:ext cx="2063751" cy="292658"/>
          </a:xfrm>
        </p:spPr>
        <p:txBody>
          <a:bodyPr/>
          <a:lstStyle/>
          <a:p>
            <a:endParaRPr lang="en-US"/>
          </a:p>
        </p:txBody>
      </p:sp>
      <p:sp>
        <p:nvSpPr>
          <p:cNvPr id="5" name="Slide Number Placeholder 4"/>
          <p:cNvSpPr>
            <a:spLocks noGrp="1"/>
          </p:cNvSpPr>
          <p:nvPr>
            <p:ph type="sldNum" sz="quarter" idx="17"/>
          </p:nvPr>
        </p:nvSpPr>
        <p:spPr>
          <a:xfrm>
            <a:off x="9889069" y="6484771"/>
            <a:ext cx="2063751" cy="240773"/>
          </a:xfrm>
        </p:spPr>
        <p:txBody>
          <a:bodyPr/>
          <a:lstStyle/>
          <a:p>
            <a:fld id="{48EC0B65-53A0-4F1A-BD84-EB461678E760}" type="slidenum">
              <a:rPr lang="en-US" smtClean="0"/>
              <a:t>‹#›</a:t>
            </a:fld>
            <a:endParaRPr lang="en-US"/>
          </a:p>
        </p:txBody>
      </p:sp>
    </p:spTree>
    <p:extLst>
      <p:ext uri="{BB962C8B-B14F-4D97-AF65-F5344CB8AC3E}">
        <p14:creationId xmlns:p14="http://schemas.microsoft.com/office/powerpoint/2010/main" val="389355246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 x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Write </a:t>
            </a:r>
            <a:r>
              <a:rPr lang="de-DE" dirty="0" err="1"/>
              <a:t>your</a:t>
            </a:r>
            <a:r>
              <a:rPr lang="de-DE" dirty="0"/>
              <a:t> title</a:t>
            </a:r>
            <a:br>
              <a:rPr lang="de-DE" dirty="0"/>
            </a:br>
            <a:r>
              <a:rPr lang="de-DE" dirty="0"/>
              <a:t>- </a:t>
            </a:r>
            <a:r>
              <a:rPr lang="de-DE" dirty="0" err="1"/>
              <a:t>maximum</a:t>
            </a:r>
            <a:r>
              <a:rPr lang="de-DE" dirty="0"/>
              <a:t> 2 </a:t>
            </a:r>
            <a:r>
              <a:rPr lang="de-DE" dirty="0" err="1"/>
              <a:t>lines</a:t>
            </a:r>
            <a:endParaRPr lang="en-US" dirty="0"/>
          </a:p>
        </p:txBody>
      </p:sp>
      <p:sp>
        <p:nvSpPr>
          <p:cNvPr id="11" name="Text Placeholder 10"/>
          <p:cNvSpPr>
            <a:spLocks noGrp="1"/>
          </p:cNvSpPr>
          <p:nvPr>
            <p:ph type="body" sz="quarter" idx="13"/>
          </p:nvPr>
        </p:nvSpPr>
        <p:spPr bwMode="gray">
          <a:xfrm>
            <a:off x="478369" y="1653116"/>
            <a:ext cx="2112433"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0"/>
          <p:cNvSpPr>
            <a:spLocks noGrp="1"/>
          </p:cNvSpPr>
          <p:nvPr>
            <p:ph type="body" sz="quarter" idx="14"/>
          </p:nvPr>
        </p:nvSpPr>
        <p:spPr bwMode="gray">
          <a:xfrm>
            <a:off x="2832102"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0"/>
          <p:cNvSpPr>
            <a:spLocks noGrp="1"/>
          </p:cNvSpPr>
          <p:nvPr>
            <p:ph type="body" sz="quarter" idx="15"/>
          </p:nvPr>
        </p:nvSpPr>
        <p:spPr bwMode="gray">
          <a:xfrm>
            <a:off x="5182647"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6"/>
          </p:nvPr>
        </p:nvSpPr>
        <p:spPr bwMode="gray">
          <a:xfrm>
            <a:off x="7533218" y="1653116"/>
            <a:ext cx="2114551" cy="4751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7"/>
          </p:nvPr>
        </p:nvSpPr>
        <p:spPr/>
        <p:txBody>
          <a:bodyPr/>
          <a:lstStyle/>
          <a:p>
            <a:fld id="{AA2A9C80-9082-41C2-B238-D375A8BE3B64}" type="datetimeFigureOut">
              <a:rPr lang="en-US" smtClean="0"/>
              <a:t>5/8/2023</a:t>
            </a:fld>
            <a:endParaRPr lang="en-US"/>
          </a:p>
        </p:txBody>
      </p:sp>
      <p:sp>
        <p:nvSpPr>
          <p:cNvPr id="4" name="Footer Placeholder 3"/>
          <p:cNvSpPr>
            <a:spLocks noGrp="1"/>
          </p:cNvSpPr>
          <p:nvPr>
            <p:ph type="ftr" sz="quarter" idx="18"/>
          </p:nvPr>
        </p:nvSpPr>
        <p:spPr/>
        <p:txBody>
          <a:bodyPr/>
          <a:lstStyle/>
          <a:p>
            <a:endParaRPr lang="en-US"/>
          </a:p>
        </p:txBody>
      </p:sp>
      <p:sp>
        <p:nvSpPr>
          <p:cNvPr id="5" name="Slide Number Placeholder 4"/>
          <p:cNvSpPr>
            <a:spLocks noGrp="1"/>
          </p:cNvSpPr>
          <p:nvPr>
            <p:ph type="sldNum" sz="quarter" idx="19"/>
          </p:nvPr>
        </p:nvSpPr>
        <p:spPr/>
        <p:txBody>
          <a:bodyPr/>
          <a:lstStyle/>
          <a:p>
            <a:fld id="{48EC0B65-53A0-4F1A-BD84-EB461678E760}" type="slidenum">
              <a:rPr lang="en-US" smtClean="0"/>
              <a:t>‹#›</a:t>
            </a:fld>
            <a:endParaRPr lang="en-US"/>
          </a:p>
        </p:txBody>
      </p:sp>
    </p:spTree>
    <p:extLst>
      <p:ext uri="{BB962C8B-B14F-4D97-AF65-F5344CB8AC3E}">
        <p14:creationId xmlns:p14="http://schemas.microsoft.com/office/powerpoint/2010/main" val="109490369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1" name="Rectangle 2050"/>
          <p:cNvSpPr/>
          <p:nvPr/>
        </p:nvSpPr>
        <p:spPr bwMode="gray">
          <a:xfrm>
            <a:off x="236227" y="1"/>
            <a:ext cx="9651779" cy="14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Placeholder 1"/>
          <p:cNvSpPr>
            <a:spLocks noGrp="1"/>
          </p:cNvSpPr>
          <p:nvPr>
            <p:ph type="title"/>
          </p:nvPr>
        </p:nvSpPr>
        <p:spPr bwMode="gray">
          <a:xfrm>
            <a:off x="478369" y="144001"/>
            <a:ext cx="9169401" cy="555840"/>
          </a:xfrm>
          <a:prstGeom prst="rect">
            <a:avLst/>
          </a:prstGeom>
        </p:spPr>
        <p:txBody>
          <a:bodyPr vert="horz" lIns="0" tIns="144000" rIns="0" bIns="0" rtlCol="0" anchor="t" anchorCtr="0">
            <a:spAutoFit/>
          </a:bodyPr>
          <a:lstStyle/>
          <a:p>
            <a:r>
              <a:rPr lang="de-DE" dirty="0"/>
              <a:t>Write your title</a:t>
            </a:r>
            <a:endParaRPr lang="en-US" dirty="0"/>
          </a:p>
        </p:txBody>
      </p:sp>
      <p:sp>
        <p:nvSpPr>
          <p:cNvPr id="3" name="Text Placeholder 2"/>
          <p:cNvSpPr>
            <a:spLocks noGrp="1"/>
          </p:cNvSpPr>
          <p:nvPr>
            <p:ph type="body" idx="1"/>
          </p:nvPr>
        </p:nvSpPr>
        <p:spPr bwMode="gray">
          <a:xfrm>
            <a:off x="478369" y="1213308"/>
            <a:ext cx="11473384" cy="2141612"/>
          </a:xfrm>
          <a:prstGeom prst="rect">
            <a:avLst/>
          </a:prstGeom>
        </p:spPr>
        <p:txBody>
          <a:bodyPr vert="horz" lIns="0" tIns="0" rIns="0" bIns="0" rtlCol="0" anchor="t" anchorCtr="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e Placeholder 3"/>
          <p:cNvSpPr>
            <a:spLocks noGrp="1"/>
          </p:cNvSpPr>
          <p:nvPr>
            <p:ph type="dt" sz="half" idx="2"/>
          </p:nvPr>
        </p:nvSpPr>
        <p:spPr bwMode="gray">
          <a:xfrm>
            <a:off x="9922476" y="6486804"/>
            <a:ext cx="1257529" cy="260793"/>
          </a:xfrm>
          <a:prstGeom prst="rect">
            <a:avLst/>
          </a:prstGeom>
        </p:spPr>
        <p:txBody>
          <a:bodyPr vert="horz" lIns="108000" tIns="0" rIns="0" bIns="0" rtlCol="0" anchor="t"/>
          <a:lstStyle>
            <a:lvl1pPr algn="l">
              <a:defRPr sz="1400">
                <a:solidFill>
                  <a:schemeClr val="tx1"/>
                </a:solidFill>
              </a:defRPr>
            </a:lvl1pPr>
          </a:lstStyle>
          <a:p>
            <a:fld id="{AA2A9C80-9082-41C2-B238-D375A8BE3B64}" type="datetimeFigureOut">
              <a:rPr lang="en-US" smtClean="0"/>
              <a:t>5/8/2023</a:t>
            </a:fld>
            <a:endParaRPr lang="en-US"/>
          </a:p>
        </p:txBody>
      </p:sp>
      <p:sp>
        <p:nvSpPr>
          <p:cNvPr id="5" name="Footer Placeholder 4"/>
          <p:cNvSpPr>
            <a:spLocks noGrp="1"/>
          </p:cNvSpPr>
          <p:nvPr>
            <p:ph type="ftr" sz="quarter" idx="3"/>
          </p:nvPr>
        </p:nvSpPr>
        <p:spPr bwMode="gray">
          <a:xfrm>
            <a:off x="476463" y="6466788"/>
            <a:ext cx="2063751" cy="280809"/>
          </a:xfrm>
          <a:prstGeom prst="rect">
            <a:avLst/>
          </a:prstGeom>
        </p:spPr>
        <p:txBody>
          <a:bodyPr vert="horz" lIns="108000" tIns="0" rIns="0" bIns="0" rtlCol="0" anchor="b"/>
          <a:lstStyle>
            <a:lvl1pPr algn="l">
              <a:defRPr sz="1400" b="1">
                <a:solidFill>
                  <a:schemeClr val="tx1"/>
                </a:solidFill>
              </a:defRPr>
            </a:lvl1pPr>
          </a:lstStyle>
          <a:p>
            <a:endParaRPr lang="en-US"/>
          </a:p>
        </p:txBody>
      </p:sp>
      <p:sp>
        <p:nvSpPr>
          <p:cNvPr id="6" name="Slide Number Placeholder 5"/>
          <p:cNvSpPr>
            <a:spLocks noGrp="1"/>
          </p:cNvSpPr>
          <p:nvPr>
            <p:ph type="sldNum" sz="quarter" idx="4"/>
          </p:nvPr>
        </p:nvSpPr>
        <p:spPr bwMode="gray">
          <a:xfrm>
            <a:off x="11180006" y="6486805"/>
            <a:ext cx="771750" cy="260792"/>
          </a:xfrm>
          <a:prstGeom prst="rect">
            <a:avLst/>
          </a:prstGeom>
        </p:spPr>
        <p:txBody>
          <a:bodyPr vert="horz" lIns="108000" tIns="0" rIns="0" bIns="0" rtlCol="0" anchor="b"/>
          <a:lstStyle>
            <a:lvl1pPr algn="l">
              <a:defRPr sz="1400" b="0">
                <a:solidFill>
                  <a:schemeClr val="tx1"/>
                </a:solidFill>
              </a:defRPr>
            </a:lvl1pPr>
          </a:lstStyle>
          <a:p>
            <a:fld id="{48EC0B65-53A0-4F1A-BD84-EB461678E760}" type="slidenum">
              <a:rPr lang="en-US" smtClean="0"/>
              <a:t>‹#›</a:t>
            </a:fld>
            <a:endParaRPr lang="en-US"/>
          </a:p>
        </p:txBody>
      </p:sp>
      <p:grpSp>
        <p:nvGrpSpPr>
          <p:cNvPr id="23" name="Group 22"/>
          <p:cNvGrpSpPr/>
          <p:nvPr/>
        </p:nvGrpSpPr>
        <p:grpSpPr bwMode="gray">
          <a:xfrm>
            <a:off x="-135593" y="1407799"/>
            <a:ext cx="132605" cy="5232392"/>
            <a:chOff x="-101696" y="1055849"/>
            <a:chExt cx="99454" cy="3924294"/>
          </a:xfrm>
        </p:grpSpPr>
        <p:cxnSp>
          <p:nvCxnSpPr>
            <p:cNvPr id="22" name="Straight Connector 21"/>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bwMode="gray">
          <a:xfrm>
            <a:off x="12208807" y="1407799"/>
            <a:ext cx="132605" cy="5232392"/>
            <a:chOff x="-101696" y="1055849"/>
            <a:chExt cx="99454" cy="3924294"/>
          </a:xfrm>
        </p:grpSpPr>
        <p:cxnSp>
          <p:nvCxnSpPr>
            <p:cNvPr id="31" name="Straight Connector 30"/>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bwMode="gray">
          <a:xfrm rot="5400000">
            <a:off x="6027687" y="-5942288"/>
            <a:ext cx="132605" cy="11715527"/>
            <a:chOff x="-101696" y="-3806503"/>
            <a:chExt cx="99454" cy="8786646"/>
          </a:xfrm>
        </p:grpSpPr>
        <p:cxnSp>
          <p:nvCxnSpPr>
            <p:cNvPr id="38" name="Straight Connector 37"/>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bwMode="gray">
          <a:xfrm rot="5400000">
            <a:off x="6027687" y="1101918"/>
            <a:ext cx="132605" cy="11715527"/>
            <a:chOff x="-101696" y="-3806503"/>
            <a:chExt cx="99454" cy="8786646"/>
          </a:xfrm>
        </p:grpSpPr>
        <p:cxnSp>
          <p:nvCxnSpPr>
            <p:cNvPr id="50" name="Straight Connector 49"/>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49" name="Rectangle 2048"/>
          <p:cNvSpPr/>
          <p:nvPr/>
        </p:nvSpPr>
        <p:spPr bwMode="gray">
          <a:xfrm>
            <a:off x="9744406" y="3188974"/>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6" name="Rectangle 65"/>
          <p:cNvSpPr/>
          <p:nvPr/>
        </p:nvSpPr>
        <p:spPr bwMode="gray">
          <a:xfrm>
            <a:off x="236225" y="774868"/>
            <a:ext cx="9651779" cy="3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61" name="Group 11"/>
          <p:cNvGrpSpPr>
            <a:grpSpLocks noChangeAspect="1"/>
          </p:cNvGrpSpPr>
          <p:nvPr/>
        </p:nvGrpSpPr>
        <p:grpSpPr bwMode="gray">
          <a:xfrm>
            <a:off x="10149041" y="-10957"/>
            <a:ext cx="1824204" cy="1041877"/>
            <a:chOff x="2109" y="940"/>
            <a:chExt cx="991" cy="566"/>
          </a:xfrm>
        </p:grpSpPr>
        <p:sp>
          <p:nvSpPr>
            <p:cNvPr id="62"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pic>
          <p:nvPicPr>
            <p:cNvPr id="63" name="Picture 12"/>
            <p:cNvPicPr>
              <a:picLocks noChangeAspect="1" noChangeArrowheads="1"/>
            </p:cNvPicPr>
            <p:nvPr/>
          </p:nvPicPr>
          <p:blipFill rotWithShape="1">
            <a:blip r:embed="rId19"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4" name="Rectangle 2048"/>
          <p:cNvSpPr/>
          <p:nvPr/>
        </p:nvSpPr>
        <p:spPr bwMode="gray">
          <a:xfrm>
            <a:off x="10128448" y="1155032"/>
            <a:ext cx="1920213" cy="220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2604994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ransition>
    <p:fade/>
  </p:transition>
  <p:txStyles>
    <p:titleStyle>
      <a:lvl1pPr algn="l" defTabSz="1219170" rtl="0" eaLnBrk="1" latinLnBrk="0" hangingPunct="1">
        <a:spcBef>
          <a:spcPct val="0"/>
        </a:spcBef>
        <a:buNone/>
        <a:defRPr sz="2667" kern="1200" baseline="0">
          <a:solidFill>
            <a:schemeClr val="bg2"/>
          </a:solidFill>
          <a:latin typeface="+mj-lt"/>
          <a:ea typeface="+mj-ea"/>
          <a:cs typeface="+mj-cs"/>
        </a:defRPr>
      </a:lvl1pPr>
    </p:titleStyle>
    <p:body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holger.giese@hpi.uni-potsdam.de)" TargetMode="External"/><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hyperlink" Target="mailto:Sona.Ghahremani@hpi.de" TargetMode="External"/><Relationship Id="rId5" Type="http://schemas.openxmlformats.org/officeDocument/2006/relationships/hyperlink" Target="mailto:he.xu@hpi.de" TargetMode="External"/><Relationship Id="rId4" Type="http://schemas.openxmlformats.org/officeDocument/2006/relationships/hyperlink" Target="mailto:christian.adriano@hpi.d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7.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hyperlink" Target="https://ruder.io/optimizing-gradient-descent/" TargetMode="External"/><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hyperlink" Target="https://www.cs.ubc.ca/~schmidtm/Courses/540-W19/L11.pdf" TargetMode="External"/><Relationship Id="rId5" Type="http://schemas.openxmlformats.org/officeDocument/2006/relationships/hyperlink" Target="https://algorithmsbook.com/optimization/files/optimization.pdf" TargetMode="Externa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hyperlink" Target="https://www.davidsilver.uk/wp-content/uploads/2020/03/MC-TD.pdf" TargetMode="External"/><Relationship Id="rId2" Type="http://schemas.openxmlformats.org/officeDocument/2006/relationships/image" Target="../media/image2.png"/><Relationship Id="rId1" Type="http://schemas.openxmlformats.org/officeDocument/2006/relationships/slideLayout" Target="../slideLayouts/slideLayout17.xml"/><Relationship Id="rId4" Type="http://schemas.openxmlformats.org/officeDocument/2006/relationships/hyperlink" Target="https://www.youtube.com/watch?v=nnxHlg-2WgA&amp;list=PLqYmG7hTraZBKeNJ-JE_eyJHZ7XgBoAyb&amp;index=4"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90.png"/><Relationship Id="rId1" Type="http://schemas.openxmlformats.org/officeDocument/2006/relationships/slideLayout" Target="../slideLayouts/slideLayout17.xml"/><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1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430.png"/><Relationship Id="rId5" Type="http://schemas.openxmlformats.org/officeDocument/2006/relationships/image" Target="../media/image52.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7.xml"/><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3.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image" Target="../media/image55.png"/><Relationship Id="rId5" Type="http://schemas.openxmlformats.org/officeDocument/2006/relationships/image" Target="../media/image19.pn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7.xml"/><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7.xml"/><Relationship Id="rId4" Type="http://schemas.openxmlformats.org/officeDocument/2006/relationships/image" Target="../media/image67.png"/></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7.xml"/><Relationship Id="rId5" Type="http://schemas.openxmlformats.org/officeDocument/2006/relationships/image" Target="../media/image73.png"/><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7.xml"/><Relationship Id="rId5" Type="http://schemas.openxmlformats.org/officeDocument/2006/relationships/image" Target="../media/image74.png"/><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9.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17.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5.png"/><Relationship Id="rId1" Type="http://schemas.openxmlformats.org/officeDocument/2006/relationships/slideLayout" Target="../slideLayouts/slideLayout17.xml"/><Relationship Id="rId6" Type="http://schemas.openxmlformats.org/officeDocument/2006/relationships/image" Target="../media/image99.png"/><Relationship Id="rId5" Type="http://schemas.openxmlformats.org/officeDocument/2006/relationships/image" Target="../media/image98.png"/><Relationship Id="rId10" Type="http://schemas.openxmlformats.org/officeDocument/2006/relationships/image" Target="../media/image7.png"/><Relationship Id="rId4" Type="http://schemas.openxmlformats.org/officeDocument/2006/relationships/image" Target="../media/image97.png"/><Relationship Id="rId9"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ctrTitle"/>
          </p:nvPr>
        </p:nvSpPr>
        <p:spPr>
          <a:xfrm>
            <a:off x="1524000" y="1122363"/>
            <a:ext cx="9144000" cy="4066164"/>
          </a:xfrm>
        </p:spPr>
        <p:txBody>
          <a:bodyPr>
            <a:normAutofit fontScale="90000"/>
          </a:bodyPr>
          <a:lstStyle/>
          <a:p>
            <a:r>
              <a:rPr lang="en-US" altLang="x-none" sz="1800" dirty="0">
                <a:ea typeface="ＭＳ Ｐゴシック" charset="-128"/>
              </a:rPr>
              <a:t>Winter Term 22-23</a:t>
            </a:r>
            <a:br>
              <a:rPr lang="en-US" altLang="x-none" sz="1800" dirty="0">
                <a:ea typeface="ＭＳ Ｐゴシック" charset="-128"/>
              </a:rPr>
            </a:br>
            <a:r>
              <a:rPr lang="en-US" sz="3600" b="1" dirty="0"/>
              <a:t>Multi-Agent Reinforcement Learning for Self-Adaptive Systems</a:t>
            </a:r>
            <a:br>
              <a:rPr lang="en-US" sz="3600" b="1" dirty="0"/>
            </a:br>
            <a:br>
              <a:rPr lang="en-US" altLang="x-none" sz="4000" b="1" dirty="0">
                <a:ea typeface="ＭＳ Ｐゴシック" charset="-128"/>
              </a:rPr>
            </a:br>
            <a:r>
              <a:rPr lang="en-US" sz="3600" b="1" dirty="0"/>
              <a:t>Lecture-3: </a:t>
            </a:r>
            <a:r>
              <a:rPr lang="en-US" sz="3600" dirty="0"/>
              <a:t>Model-Free Methods - Sarsa, Double-Q-Learning, TD-Lambda</a:t>
            </a:r>
            <a:br>
              <a:rPr lang="en-US" altLang="x-none" sz="4000" b="1" dirty="0">
                <a:ea typeface="ＭＳ Ｐゴシック" charset="-128"/>
              </a:rPr>
            </a:br>
            <a:endParaRPr lang="en-US" altLang="x-none" b="1" dirty="0">
              <a:ea typeface="ＭＳ Ｐゴシック" charset="-128"/>
            </a:endParaRPr>
          </a:p>
        </p:txBody>
      </p:sp>
      <p:sp>
        <p:nvSpPr>
          <p:cNvPr id="27650" name="Rectangle 3"/>
          <p:cNvSpPr>
            <a:spLocks noGrp="1" noChangeArrowheads="1"/>
          </p:cNvSpPr>
          <p:nvPr>
            <p:ph type="subTitle" idx="1"/>
          </p:nvPr>
        </p:nvSpPr>
        <p:spPr>
          <a:xfrm>
            <a:off x="3061880" y="5040529"/>
            <a:ext cx="7515022" cy="1124744"/>
          </a:xfrm>
        </p:spPr>
        <p:txBody>
          <a:bodyPr>
            <a:normAutofit fontScale="25000" lnSpcReduction="20000"/>
          </a:bodyPr>
          <a:lstStyle/>
          <a:p>
            <a:r>
              <a:rPr lang="en-US" altLang="x-none" sz="6400" dirty="0">
                <a:ea typeface="ＭＳ Ｐゴシック" charset="-128"/>
              </a:rPr>
              <a:t>Prof. Dr. Holger Giese (</a:t>
            </a:r>
            <a:r>
              <a:rPr lang="en-US" altLang="x-none" sz="6400" dirty="0">
                <a:ea typeface="ＭＳ Ｐゴシック" charset="-128"/>
                <a:hlinkClick r:id="rId3"/>
              </a:rPr>
              <a:t>holger.giese@hpi.uni-potsdam.de)</a:t>
            </a:r>
            <a:r>
              <a:rPr lang="en-US" altLang="x-none" sz="6400" dirty="0">
                <a:ea typeface="ＭＳ Ｐゴシック" charset="-128"/>
              </a:rPr>
              <a:t> </a:t>
            </a:r>
          </a:p>
          <a:p>
            <a:r>
              <a:rPr lang="en-US" altLang="x-none" sz="6400" dirty="0">
                <a:ea typeface="ＭＳ Ｐゴシック" charset="-128"/>
              </a:rPr>
              <a:t>Christian Medeiros Adriano (</a:t>
            </a:r>
            <a:r>
              <a:rPr lang="en-US" altLang="x-none" sz="6400" dirty="0">
                <a:ea typeface="ＭＳ Ｐゴシック" charset="-128"/>
                <a:hlinkClick r:id="rId4"/>
              </a:rPr>
              <a:t>christian.adriano@hpi.de</a:t>
            </a:r>
            <a:r>
              <a:rPr lang="en-US" altLang="x-none" sz="6400" dirty="0">
                <a:ea typeface="ＭＳ Ｐゴシック" charset="-128"/>
              </a:rPr>
              <a:t>) - </a:t>
            </a:r>
            <a:r>
              <a:rPr lang="en-US" altLang="x-none" sz="6400" b="1" dirty="0">
                <a:ea typeface="ＭＳ Ｐゴシック" charset="-128"/>
              </a:rPr>
              <a:t>“Chris”</a:t>
            </a:r>
            <a:endParaRPr lang="en-US" altLang="x-none" sz="6400" dirty="0">
              <a:ea typeface="ＭＳ Ｐゴシック" charset="-128"/>
            </a:endParaRPr>
          </a:p>
          <a:p>
            <a:r>
              <a:rPr lang="en-US" altLang="x-none" sz="6400" dirty="0">
                <a:ea typeface="ＭＳ Ｐゴシック" charset="-128"/>
              </a:rPr>
              <a:t> He Xu (</a:t>
            </a:r>
            <a:r>
              <a:rPr lang="en-US" altLang="x-none" sz="6400" dirty="0">
                <a:ea typeface="ＭＳ Ｐゴシック" charset="-128"/>
                <a:hlinkClick r:id="rId5"/>
              </a:rPr>
              <a:t>he.xu@hpi.de</a:t>
            </a:r>
            <a:r>
              <a:rPr lang="en-US" altLang="x-none" sz="6400" dirty="0">
                <a:ea typeface="ＭＳ Ｐゴシック" charset="-128"/>
              </a:rPr>
              <a:t>)</a:t>
            </a:r>
          </a:p>
          <a:p>
            <a:r>
              <a:rPr lang="en-US" altLang="x-none" sz="6400" dirty="0" err="1">
                <a:ea typeface="ＭＳ Ｐゴシック" charset="-128"/>
              </a:rPr>
              <a:t>Sona.Ghahremani</a:t>
            </a:r>
            <a:r>
              <a:rPr lang="en-US" altLang="x-none" sz="6400" dirty="0">
                <a:ea typeface="ＭＳ Ｐゴシック" charset="-128"/>
              </a:rPr>
              <a:t> (</a:t>
            </a:r>
            <a:r>
              <a:rPr lang="en-US" altLang="x-none" sz="6400" dirty="0">
                <a:ea typeface="ＭＳ Ｐゴシック" charset="-128"/>
                <a:hlinkClick r:id="rId6"/>
              </a:rPr>
              <a:t>sona.ghahremani@hpi.de</a:t>
            </a:r>
            <a:r>
              <a:rPr lang="en-US" altLang="x-none" sz="6400" dirty="0">
                <a:ea typeface="ＭＳ Ｐゴシック" charset="-128"/>
              </a:rPr>
              <a:t>)</a:t>
            </a:r>
          </a:p>
        </p:txBody>
      </p:sp>
      <p:sp>
        <p:nvSpPr>
          <p:cNvPr id="2" name="Slide Number Placeholder 1">
            <a:extLst>
              <a:ext uri="{FF2B5EF4-FFF2-40B4-BE49-F238E27FC236}">
                <a16:creationId xmlns:a16="http://schemas.microsoft.com/office/drawing/2014/main" id="{70FFAC62-CDF9-4FA9-B6E9-1748944878BE}"/>
              </a:ext>
            </a:extLst>
          </p:cNvPr>
          <p:cNvSpPr>
            <a:spLocks noGrp="1"/>
          </p:cNvSpPr>
          <p:nvPr>
            <p:ph type="sldNum" sz="quarter" idx="12"/>
          </p:nvPr>
        </p:nvSpPr>
        <p:spPr/>
        <p:txBody>
          <a:bodyPr/>
          <a:lstStyle/>
          <a:p>
            <a:fld id="{81561042-0DC2-4A04-AA50-F6D44EB20EBA}"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07FB1-858E-4293-96F9-5A957B08B3DF}"/>
              </a:ext>
            </a:extLst>
          </p:cNvPr>
          <p:cNvSpPr>
            <a:spLocks noGrp="1"/>
          </p:cNvSpPr>
          <p:nvPr>
            <p:ph type="title"/>
          </p:nvPr>
        </p:nvSpPr>
        <p:spPr/>
        <p:txBody>
          <a:bodyPr/>
          <a:lstStyle/>
          <a:p>
            <a:r>
              <a:rPr lang="en-US" dirty="0"/>
              <a:t>Incremental Monte Carlo Updates</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8A408B0F-94E1-4BE7-8F28-1CB10B7FE76E}"/>
                  </a:ext>
                </a:extLst>
              </p:cNvPr>
              <p:cNvSpPr txBox="1">
                <a:spLocks/>
              </p:cNvSpPr>
              <p:nvPr/>
            </p:nvSpPr>
            <p:spPr bwMode="gray">
              <a:xfrm>
                <a:off x="672022" y="5651003"/>
                <a:ext cx="9930889" cy="1046505"/>
              </a:xfrm>
              <a:prstGeom prst="rect">
                <a:avLst/>
              </a:prstGeom>
              <a:solidFill>
                <a:schemeClr val="accent3">
                  <a:lumMod val="20000"/>
                  <a:lumOff val="80000"/>
                </a:schemeClr>
              </a:solidFill>
            </p:spPr>
            <p:txBody>
              <a:bodyPr vert="horz" wrap="square"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pPr>
                  <a:lnSpc>
                    <a:spcPct val="100000"/>
                  </a:lnSpc>
                </a:pPr>
                <a:r>
                  <a:rPr lang="en-US" sz="1800" u="sng" dirty="0"/>
                  <a:t>Caveats:</a:t>
                </a:r>
                <a:r>
                  <a:rPr lang="en-US" sz="1800" dirty="0"/>
                  <a:t> </a:t>
                </a:r>
              </a:p>
              <a:p>
                <a:pPr marL="285750" indent="-285750">
                  <a:lnSpc>
                    <a:spcPct val="100000"/>
                  </a:lnSpc>
                  <a:buFont typeface="Arial" panose="020B0604020202020204" pitchFamily="34" charset="0"/>
                  <a:buChar char="•"/>
                </a:pPr>
                <a:r>
                  <a:rPr lang="en-US" sz="1800" dirty="0"/>
                  <a:t>Requires complete episodes must terminate (reach terminal state)</a:t>
                </a:r>
              </a:p>
              <a:p>
                <a:pPr marL="285750" indent="-285750">
                  <a:lnSpc>
                    <a:spcPct val="100000"/>
                  </a:lnSpc>
                  <a:buFont typeface="Arial" panose="020B0604020202020204" pitchFamily="34" charset="0"/>
                  <a:buChar char="•"/>
                </a:pPr>
                <a:r>
                  <a:rPr lang="en-US" sz="1800" dirty="0"/>
                  <a:t>High variance, low bias (because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𝐺</m:t>
                        </m:r>
                      </m:e>
                      <m:sub>
                        <m:r>
                          <a:rPr lang="en-US" sz="1800" i="1">
                            <a:latin typeface="Cambria Math" panose="02040503050406030204" pitchFamily="18" charset="0"/>
                          </a:rPr>
                          <m:t>𝑡</m:t>
                        </m:r>
                      </m:sub>
                    </m:sSub>
                    <m:r>
                      <a:rPr lang="en-US" sz="1800" i="1">
                        <a:latin typeface="Cambria Math" panose="02040503050406030204" pitchFamily="18" charset="0"/>
                      </a:rPr>
                      <m:t> </m:t>
                    </m:r>
                  </m:oMath>
                </a14:m>
                <a:r>
                  <a:rPr lang="en-US" sz="1800" dirty="0"/>
                  <a:t> is an unbiased estimate of future rewards)</a:t>
                </a:r>
              </a:p>
            </p:txBody>
          </p:sp>
        </mc:Choice>
        <mc:Fallback xmlns="">
          <p:sp>
            <p:nvSpPr>
              <p:cNvPr id="6" name="Content Placeholder 2">
                <a:extLst>
                  <a:ext uri="{FF2B5EF4-FFF2-40B4-BE49-F238E27FC236}">
                    <a16:creationId xmlns:a16="http://schemas.microsoft.com/office/drawing/2014/main" id="{8A408B0F-94E1-4BE7-8F28-1CB10B7FE76E}"/>
                  </a:ext>
                </a:extLst>
              </p:cNvPr>
              <p:cNvSpPr txBox="1">
                <a:spLocks noRot="1" noChangeAspect="1" noMove="1" noResize="1" noEditPoints="1" noAdjustHandles="1" noChangeArrowheads="1" noChangeShapeType="1" noTextEdit="1"/>
              </p:cNvSpPr>
              <p:nvPr/>
            </p:nvSpPr>
            <p:spPr bwMode="gray">
              <a:xfrm>
                <a:off x="672022" y="5651003"/>
                <a:ext cx="9930889" cy="1046505"/>
              </a:xfrm>
              <a:prstGeom prst="rect">
                <a:avLst/>
              </a:prstGeom>
              <a:blipFill>
                <a:blip r:embed="rId2"/>
                <a:stretch>
                  <a:fillRect l="-1412" t="-7558" b="-11628"/>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C65845DD-C1AE-4665-A633-D0532FB49140}"/>
              </a:ext>
            </a:extLst>
          </p:cNvPr>
          <p:cNvSpPr/>
          <p:nvPr/>
        </p:nvSpPr>
        <p:spPr>
          <a:xfrm>
            <a:off x="672022" y="4534329"/>
            <a:ext cx="10983757" cy="923330"/>
          </a:xfrm>
          <a:prstGeom prst="rect">
            <a:avLst/>
          </a:prstGeom>
          <a:solidFill>
            <a:schemeClr val="accent5">
              <a:lumMod val="20000"/>
              <a:lumOff val="80000"/>
            </a:schemeClr>
          </a:solidFill>
        </p:spPr>
        <p:txBody>
          <a:bodyPr wrap="square">
            <a:spAutoFit/>
          </a:bodyPr>
          <a:lstStyle/>
          <a:p>
            <a:r>
              <a:rPr lang="en-US" u="sng" dirty="0"/>
              <a:t>Advantages:</a:t>
            </a:r>
          </a:p>
          <a:p>
            <a:pPr marL="285750" indent="-285750">
              <a:buFont typeface="Arial" panose="020B0604020202020204" pitchFamily="34" charset="0"/>
              <a:buChar char="•"/>
            </a:pPr>
            <a:r>
              <a:rPr lang="en-US" dirty="0"/>
              <a:t>Non-stationary estimator</a:t>
            </a:r>
          </a:p>
          <a:p>
            <a:pPr marL="285750" indent="-285750">
              <a:buFont typeface="Arial" panose="020B0604020202020204" pitchFamily="34" charset="0"/>
              <a:buChar char="•"/>
            </a:pPr>
            <a:r>
              <a:rPr lang="en-US" dirty="0"/>
              <a:t>Memoryless algorithms</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27051C29-3B4B-4508-A9B0-84C85E86EB2B}"/>
                  </a:ext>
                </a:extLst>
              </p:cNvPr>
              <p:cNvSpPr>
                <a:spLocks noGrp="1"/>
              </p:cNvSpPr>
              <p:nvPr>
                <p:ph idx="1"/>
              </p:nvPr>
            </p:nvSpPr>
            <p:spPr>
              <a:xfrm>
                <a:off x="734291" y="1294232"/>
                <a:ext cx="10838438" cy="3297313"/>
              </a:xfrm>
            </p:spPr>
            <p:txBody>
              <a:bodyPr/>
              <a:lstStyle/>
              <a:p>
                <a:r>
                  <a:rPr lang="en-US" dirty="0"/>
                  <a:t>Updates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oMath>
                </a14:m>
                <a:r>
                  <a:rPr lang="en-US" dirty="0"/>
                  <a:t> after </a:t>
                </a:r>
                <a:r>
                  <a:rPr lang="en-US" u="sng" dirty="0"/>
                  <a:t>each</a:t>
                </a:r>
                <a:r>
                  <a:rPr lang="en-US" dirty="0"/>
                  <a:t> episode</a:t>
                </a:r>
              </a:p>
              <a:p>
                <a:pPr marL="342900" indent="-342900">
                  <a:buFont typeface="Arial" panose="020B0604020202020204" pitchFamily="34" charset="0"/>
                  <a:buChar char="•"/>
                </a:pPr>
                <a:r>
                  <a:rPr lang="en-US" dirty="0"/>
                  <a:t>Increments visits </a:t>
                </a:r>
                <a14:m>
                  <m:oMath xmlns:m="http://schemas.openxmlformats.org/officeDocument/2006/math">
                    <m:r>
                      <m:rPr>
                        <m:sty m:val="p"/>
                      </m:rPr>
                      <a:rPr lang="en-US" b="0" i="0" smtClean="0">
                        <a:latin typeface="Cambria Math" panose="02040503050406030204" pitchFamily="18" charset="0"/>
                      </a:rPr>
                      <m:t>N</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oMath>
                </a14:m>
                <a:endParaRPr lang="en-US" dirty="0"/>
              </a:p>
              <a:p>
                <a:pPr marL="342900" indent="-342900">
                  <a:buFont typeface="Arial" panose="020B0604020202020204" pitchFamily="34" charset="0"/>
                  <a:buChar char="•"/>
                </a:pPr>
                <a:r>
                  <a:rPr lang="en-US" dirty="0"/>
                  <a:t>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r>
                      <a:rPr lang="en-US" b="0" i="1" smtClean="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m:rPr>
                            <m:sty m:val="p"/>
                          </m:rPr>
                          <a:rPr lang="en-US">
                            <a:latin typeface="Cambria Math" panose="02040503050406030204" pitchFamily="18" charset="0"/>
                          </a:rPr>
                          <m:t>N</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𝐺</m:t>
                        </m:r>
                      </m:e>
                      <m:sub>
                        <m:r>
                          <a:rPr lang="en-US" i="1">
                            <a:latin typeface="Cambria Math" panose="02040503050406030204" pitchFamily="18" charset="0"/>
                          </a:rPr>
                          <m:t>𝑡</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r>
                      <a:rPr lang="en-US" b="0" i="1" smtClean="0">
                        <a:latin typeface="Cambria Math" panose="02040503050406030204" pitchFamily="18" charset="0"/>
                        <a:ea typeface="Cambria Math" panose="02040503050406030204" pitchFamily="18" charset="0"/>
                      </a:rPr>
                      <m:t>)</m:t>
                    </m:r>
                  </m:oMath>
                </a14:m>
                <a:r>
                  <a:rPr lang="en-US" dirty="0"/>
                  <a:t> </a:t>
                </a:r>
              </a:p>
              <a:p>
                <a:endParaRPr lang="en-US" dirty="0"/>
              </a:p>
              <a:p>
                <a:r>
                  <a:rPr lang="en-US" dirty="0"/>
                  <a:t>We are essentially tracking a running average, in other words, we are forgetting older episodes. Rate of forgetting can be further parameterized with a learning factor </a:t>
                </a:r>
                <a:r>
                  <a:rPr lang="en-US" dirty="0">
                    <a:solidFill>
                      <a:srgbClr val="C00000"/>
                    </a:solidFill>
                  </a:rPr>
                  <a:t>alpha</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r>
                        <a:rPr lang="en-US" i="1">
                          <a:latin typeface="Cambria Math" panose="02040503050406030204" pitchFamily="18" charset="0"/>
                          <a:ea typeface="Cambria Math" panose="02040503050406030204" pitchFamily="18" charset="0"/>
                        </a:rPr>
                        <m:t>+</m:t>
                      </m:r>
                      <m:r>
                        <a:rPr lang="en-US" i="1" smtClean="0">
                          <a:solidFill>
                            <a:srgbClr val="C00000"/>
                          </a:solidFill>
                          <a:latin typeface="Cambria Math" panose="02040503050406030204" pitchFamily="18" charset="0"/>
                          <a:ea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r>
                        <a:rPr lang="en-US" i="1">
                          <a:latin typeface="Cambria Math" panose="02040503050406030204" pitchFamily="18" charset="0"/>
                          <a:ea typeface="Cambria Math" panose="02040503050406030204" pitchFamily="18" charset="0"/>
                        </a:rPr>
                        <m:t>)</m:t>
                      </m:r>
                    </m:oMath>
                  </m:oMathPara>
                </a14:m>
                <a:endParaRPr lang="en-US" dirty="0"/>
              </a:p>
              <a:p>
                <a:endParaRPr lang="en-US" dirty="0"/>
              </a:p>
            </p:txBody>
          </p:sp>
        </mc:Choice>
        <mc:Fallback xmlns="">
          <p:sp>
            <p:nvSpPr>
              <p:cNvPr id="8" name="Content Placeholder 2">
                <a:extLst>
                  <a:ext uri="{FF2B5EF4-FFF2-40B4-BE49-F238E27FC236}">
                    <a16:creationId xmlns:a16="http://schemas.microsoft.com/office/drawing/2014/main" id="{27051C29-3B4B-4508-A9B0-84C85E86EB2B}"/>
                  </a:ext>
                </a:extLst>
              </p:cNvPr>
              <p:cNvSpPr>
                <a:spLocks noGrp="1" noRot="1" noChangeAspect="1" noMove="1" noResize="1" noEditPoints="1" noAdjustHandles="1" noChangeArrowheads="1" noChangeShapeType="1" noTextEdit="1"/>
              </p:cNvSpPr>
              <p:nvPr>
                <p:ph idx="1"/>
              </p:nvPr>
            </p:nvSpPr>
            <p:spPr>
              <a:xfrm>
                <a:off x="734291" y="1294232"/>
                <a:ext cx="10838438" cy="3297313"/>
              </a:xfrm>
              <a:blipFill>
                <a:blip r:embed="rId3"/>
                <a:stretch>
                  <a:fillRect l="-1350" t="-1664"/>
                </a:stretch>
              </a:blipFill>
            </p:spPr>
            <p:txBody>
              <a:bodyPr/>
              <a:lstStyle/>
              <a:p>
                <a:r>
                  <a:rPr lang="en-US">
                    <a:noFill/>
                  </a:rPr>
                  <a:t> </a:t>
                </a:r>
              </a:p>
            </p:txBody>
          </p:sp>
        </mc:Fallback>
      </mc:AlternateContent>
    </p:spTree>
    <p:extLst>
      <p:ext uri="{BB962C8B-B14F-4D97-AF65-F5344CB8AC3E}">
        <p14:creationId xmlns:p14="http://schemas.microsoft.com/office/powerpoint/2010/main" val="358758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6FB2A-6DD8-49F9-A8B3-8332D580B6CB}"/>
              </a:ext>
            </a:extLst>
          </p:cNvPr>
          <p:cNvSpPr>
            <a:spLocks noGrp="1"/>
          </p:cNvSpPr>
          <p:nvPr>
            <p:ph type="title"/>
          </p:nvPr>
        </p:nvSpPr>
        <p:spPr/>
        <p:txBody>
          <a:bodyPr/>
          <a:lstStyle/>
          <a:p>
            <a:r>
              <a:rPr lang="en-US" dirty="0"/>
              <a:t>Temporal Difference Learning</a:t>
            </a:r>
          </a:p>
        </p:txBody>
      </p:sp>
      <p:sp>
        <p:nvSpPr>
          <p:cNvPr id="3" name="Content Placeholder 2">
            <a:extLst>
              <a:ext uri="{FF2B5EF4-FFF2-40B4-BE49-F238E27FC236}">
                <a16:creationId xmlns:a16="http://schemas.microsoft.com/office/drawing/2014/main" id="{4E04B9C7-103F-450D-BBB6-9868621CD338}"/>
              </a:ext>
            </a:extLst>
          </p:cNvPr>
          <p:cNvSpPr>
            <a:spLocks noGrp="1"/>
          </p:cNvSpPr>
          <p:nvPr>
            <p:ph idx="1"/>
          </p:nvPr>
        </p:nvSpPr>
        <p:spPr>
          <a:xfrm>
            <a:off x="478369" y="1213308"/>
            <a:ext cx="11473384" cy="1206997"/>
          </a:xfrm>
        </p:spPr>
        <p:txBody>
          <a:bodyPr/>
          <a:lstStyle/>
          <a:p>
            <a:r>
              <a:rPr lang="en-US" dirty="0"/>
              <a:t>Recalling Policy Iteration</a:t>
            </a:r>
          </a:p>
          <a:p>
            <a:endParaRPr lang="en-US"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021239B-6D52-4121-9899-DDC2CB920692}"/>
                  </a:ext>
                </a:extLst>
              </p:cNvPr>
              <p:cNvSpPr txBox="1"/>
              <p:nvPr/>
            </p:nvSpPr>
            <p:spPr bwMode="gray">
              <a:xfrm>
                <a:off x="1649545" y="1669303"/>
                <a:ext cx="3323922" cy="423550"/>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𝑣</m:t>
                          </m:r>
                        </m:e>
                        <m:sup>
                          <m:r>
                            <a:rPr lang="en-US" sz="2000" b="0" i="1" smtClean="0">
                              <a:latin typeface="Cambria Math" panose="02040503050406030204" pitchFamily="18" charset="0"/>
                            </a:rPr>
                            <m:t>𝑡</m:t>
                          </m:r>
                          <m:r>
                            <a:rPr lang="en-US" sz="2000" b="0" i="1" smtClean="0">
                              <a:latin typeface="Cambria Math" panose="02040503050406030204" pitchFamily="18" charset="0"/>
                            </a:rPr>
                            <m:t>+1</m:t>
                          </m:r>
                        </m:sup>
                      </m:s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e>
                      </m:d>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a:rPr lang="en-US" sz="2000" b="0" i="1" smtClean="0">
                              <a:latin typeface="Cambria Math" panose="02040503050406030204" pitchFamily="18" charset="0"/>
                            </a:rPr>
                            <m:t>𝑅</m:t>
                          </m:r>
                        </m:e>
                        <m:sup>
                          <m:r>
                            <a:rPr lang="el-GR" sz="2000" i="1">
                              <a:latin typeface="Cambria Math" panose="02040503050406030204" pitchFamily="18" charset="0"/>
                            </a:rPr>
                            <m:t>𝜋</m:t>
                          </m:r>
                        </m:sup>
                      </m:sSup>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sSup>
                        <m:sSupPr>
                          <m:ctrlPr>
                            <a:rPr lang="en-US" sz="2000" i="1">
                              <a:latin typeface="Cambria Math" panose="02040503050406030204" pitchFamily="18" charset="0"/>
                            </a:rPr>
                          </m:ctrlPr>
                        </m:sSupPr>
                        <m:e>
                          <m:r>
                            <a:rPr lang="en-US" sz="2000" b="0" i="1" smtClean="0">
                              <a:latin typeface="Cambria Math" panose="02040503050406030204" pitchFamily="18" charset="0"/>
                            </a:rPr>
                            <m:t>𝑃</m:t>
                          </m:r>
                        </m:e>
                        <m:sup>
                          <m:r>
                            <a:rPr lang="el-GR" sz="2000" i="1">
                              <a:latin typeface="Cambria Math" panose="02040503050406030204" pitchFamily="18" charset="0"/>
                            </a:rPr>
                            <m:t>𝜋</m:t>
                          </m:r>
                        </m:sup>
                      </m:sSup>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𝑣</m:t>
                          </m:r>
                        </m:e>
                        <m:sup>
                          <m:r>
                            <a:rPr lang="en-US" sz="2000" b="0" i="1" smtClean="0">
                              <a:latin typeface="Cambria Math" panose="02040503050406030204" pitchFamily="18" charset="0"/>
                            </a:rPr>
                            <m:t>𝑡</m:t>
                          </m:r>
                        </m:sup>
                      </m:sSup>
                    </m:oMath>
                  </m:oMathPara>
                </a14:m>
                <a:endParaRPr lang="en-US" sz="2000" b="0" dirty="0"/>
              </a:p>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i="1">
                                  <a:latin typeface="Cambria Math" panose="02040503050406030204" pitchFamily="18" charset="0"/>
                                </a:rPr>
                                <m:t>𝑡</m:t>
                              </m:r>
                            </m:sub>
                          </m:sSub>
                        </m:e>
                      </m:d>
                      <m:r>
                        <a:rPr lang="en-US" sz="2000" i="1">
                          <a:latin typeface="Cambria Math" panose="02040503050406030204" pitchFamily="18" charset="0"/>
                        </a:rPr>
                        <m:t>=</m:t>
                      </m:r>
                      <m:r>
                        <a:rPr lang="en-US" sz="2000" i="1">
                          <a:latin typeface="Cambria Math" panose="02040503050406030204" pitchFamily="18" charset="0"/>
                        </a:rPr>
                        <m:t>𝐸</m:t>
                      </m:r>
                      <m:sSub>
                        <m:sSubPr>
                          <m:ctrlPr>
                            <a:rPr lang="en-US" sz="2000" i="1">
                              <a:latin typeface="Cambria Math" panose="02040503050406030204" pitchFamily="18" charset="0"/>
                            </a:rPr>
                          </m:ctrlPr>
                        </m:sSubPr>
                        <m:e>
                          <m:r>
                            <a:rPr lang="en-US" sz="2000" i="1">
                              <a:latin typeface="Cambria Math" panose="02040503050406030204" pitchFamily="18" charset="0"/>
                            </a:rPr>
                            <m:t>[</m:t>
                          </m:r>
                          <m:r>
                            <a:rPr lang="en-US" sz="2000" b="0" i="1" smtClean="0">
                              <a:latin typeface="Cambria Math" panose="02040503050406030204" pitchFamily="18" charset="0"/>
                            </a:rPr>
                            <m:t>𝑅</m:t>
                          </m:r>
                        </m:e>
                        <m:sub>
                          <m:r>
                            <a:rPr lang="en-US" sz="2000" b="0" i="1" smtClean="0">
                              <a:latin typeface="Cambria Math" panose="02040503050406030204" pitchFamily="18" charset="0"/>
                            </a:rPr>
                            <m:t>𝑡</m:t>
                          </m:r>
                          <m:r>
                            <a:rPr lang="en-US" sz="2000" b="0" i="1" smtClean="0">
                              <a:latin typeface="Cambria Math" panose="02040503050406030204" pitchFamily="18" charset="0"/>
                            </a:rPr>
                            <m:t>+1  </m:t>
                          </m:r>
                        </m:sub>
                      </m:sSub>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𝑡</m:t>
                          </m:r>
                        </m:sub>
                      </m:sSub>
                      <m:d>
                        <m:dPr>
                          <m:ctrlPr>
                            <a:rPr lang="en-US" sz="2000" b="0" i="1" smtClean="0">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𝑡</m:t>
                              </m:r>
                              <m:r>
                                <a:rPr lang="en-US" sz="2000" b="0" i="1" smtClean="0">
                                  <a:latin typeface="Cambria Math" panose="02040503050406030204" pitchFamily="18" charset="0"/>
                                </a:rPr>
                                <m:t>+1</m:t>
                              </m:r>
                            </m:sub>
                          </m:sSub>
                        </m:e>
                      </m:d>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𝑡</m:t>
                          </m:r>
                        </m:sub>
                      </m:sSub>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𝐴</m:t>
                          </m:r>
                        </m:e>
                        <m:sub>
                          <m:r>
                            <a:rPr lang="en-US" sz="2000" i="1">
                              <a:latin typeface="Cambria Math" panose="02040503050406030204" pitchFamily="18" charset="0"/>
                            </a:rPr>
                            <m:t>𝑡</m:t>
                          </m:r>
                          <m:r>
                            <a:rPr lang="en-US" sz="2000" b="0" i="1" smtClean="0">
                              <a:latin typeface="Cambria Math" panose="02040503050406030204" pitchFamily="18" charset="0"/>
                            </a:rPr>
                            <m:t> ~</m:t>
                          </m:r>
                        </m:sub>
                      </m:sSub>
                      <m:r>
                        <a:rPr lang="en-US" sz="2000" i="1">
                          <a:latin typeface="Cambria Math" panose="02040503050406030204" pitchFamily="18" charset="0"/>
                          <a:ea typeface="Cambria Math" panose="02040503050406030204" pitchFamily="18" charset="0"/>
                        </a:rPr>
                        <m:t>𝜋</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m:t>
                          </m:r>
                          <m:r>
                            <a:rPr lang="en-US" sz="2000" b="0" i="1" smtClean="0">
                              <a:latin typeface="Cambria Math" panose="02040503050406030204" pitchFamily="18" charset="0"/>
                            </a:rPr>
                            <m:t>𝑠</m:t>
                          </m:r>
                        </m:e>
                        <m:sub>
                          <m:r>
                            <a:rPr lang="en-US" sz="2000" i="1">
                              <a:latin typeface="Cambria Math" panose="02040503050406030204" pitchFamily="18" charset="0"/>
                            </a:rPr>
                            <m:t>𝑡</m:t>
                          </m:r>
                        </m:sub>
                      </m:sSub>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m:t>
                      </m:r>
                    </m:oMath>
                  </m:oMathPara>
                </a14:m>
                <a:endParaRPr lang="en-US" sz="2000" dirty="0" err="1"/>
              </a:p>
              <a:p>
                <a:pPr>
                  <a:spcBef>
                    <a:spcPts val="300"/>
                  </a:spcBef>
                  <a:spcAft>
                    <a:spcPts val="300"/>
                  </a:spcAft>
                  <a:buClr>
                    <a:schemeClr val="accent1"/>
                  </a:buClr>
                  <a:buSzPct val="90000"/>
                </a:pPr>
                <a:endParaRPr lang="en-US" sz="2000" dirty="0" err="1"/>
              </a:p>
            </p:txBody>
          </p:sp>
        </mc:Choice>
        <mc:Fallback xmlns="">
          <p:sp>
            <p:nvSpPr>
              <p:cNvPr id="4" name="TextBox 3">
                <a:extLst>
                  <a:ext uri="{FF2B5EF4-FFF2-40B4-BE49-F238E27FC236}">
                    <a16:creationId xmlns:a16="http://schemas.microsoft.com/office/drawing/2014/main" id="{7021239B-6D52-4121-9899-DDC2CB920692}"/>
                  </a:ext>
                </a:extLst>
              </p:cNvPr>
              <p:cNvSpPr txBox="1">
                <a:spLocks noRot="1" noChangeAspect="1" noMove="1" noResize="1" noEditPoints="1" noAdjustHandles="1" noChangeArrowheads="1" noChangeShapeType="1" noTextEdit="1"/>
              </p:cNvSpPr>
              <p:nvPr/>
            </p:nvSpPr>
            <p:spPr bwMode="gray">
              <a:xfrm>
                <a:off x="1649545" y="1669303"/>
                <a:ext cx="3323922" cy="423550"/>
              </a:xfrm>
              <a:prstGeom prst="rect">
                <a:avLst/>
              </a:prstGeom>
              <a:blipFill>
                <a:blip r:embed="rId2"/>
                <a:stretch>
                  <a:fillRect l="-2018" r="-63670" b="-82609"/>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0E36104D-0742-45AA-883D-253848E835C3}"/>
              </a:ext>
            </a:extLst>
          </p:cNvPr>
          <p:cNvSpPr/>
          <p:nvPr/>
        </p:nvSpPr>
        <p:spPr bwMode="gray">
          <a:xfrm>
            <a:off x="3165764" y="2374584"/>
            <a:ext cx="1807703"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6" name="TextBox 5">
            <a:extLst>
              <a:ext uri="{FF2B5EF4-FFF2-40B4-BE49-F238E27FC236}">
                <a16:creationId xmlns:a16="http://schemas.microsoft.com/office/drawing/2014/main" id="{3220044F-A711-4FAB-AA67-B51429F2AB13}"/>
              </a:ext>
            </a:extLst>
          </p:cNvPr>
          <p:cNvSpPr txBox="1"/>
          <p:nvPr/>
        </p:nvSpPr>
        <p:spPr bwMode="gray">
          <a:xfrm>
            <a:off x="9338499" y="4746847"/>
            <a:ext cx="2272146" cy="35180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TD-Error</a:t>
            </a:r>
          </a:p>
        </p:txBody>
      </p:sp>
      <p:cxnSp>
        <p:nvCxnSpPr>
          <p:cNvPr id="8" name="Connector: Elbow 7">
            <a:extLst>
              <a:ext uri="{FF2B5EF4-FFF2-40B4-BE49-F238E27FC236}">
                <a16:creationId xmlns:a16="http://schemas.microsoft.com/office/drawing/2014/main" id="{3039E56D-566C-4C30-BC70-28B0F15B2DE5}"/>
              </a:ext>
            </a:extLst>
          </p:cNvPr>
          <p:cNvCxnSpPr>
            <a:cxnSpLocks/>
            <a:stCxn id="20" idx="2"/>
            <a:endCxn id="6" idx="1"/>
          </p:cNvCxnSpPr>
          <p:nvPr/>
        </p:nvCxnSpPr>
        <p:spPr bwMode="gray">
          <a:xfrm rot="16200000" flipH="1">
            <a:off x="8804970" y="4389223"/>
            <a:ext cx="356634" cy="710423"/>
          </a:xfrm>
          <a:prstGeom prst="bentConnector2">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3F44F444-8480-45B7-8783-615A188852B5}"/>
              </a:ext>
            </a:extLst>
          </p:cNvPr>
          <p:cNvPicPr>
            <a:picLocks noChangeAspect="1"/>
          </p:cNvPicPr>
          <p:nvPr/>
        </p:nvPicPr>
        <p:blipFill>
          <a:blip r:embed="rId3"/>
          <a:stretch>
            <a:fillRect/>
          </a:stretch>
        </p:blipFill>
        <p:spPr>
          <a:xfrm>
            <a:off x="5063069" y="3973852"/>
            <a:ext cx="5923685" cy="596511"/>
          </a:xfrm>
          <a:prstGeom prst="rect">
            <a:avLst/>
          </a:prstGeom>
        </p:spPr>
      </p:pic>
      <p:grpSp>
        <p:nvGrpSpPr>
          <p:cNvPr id="15" name="Group 14">
            <a:extLst>
              <a:ext uri="{FF2B5EF4-FFF2-40B4-BE49-F238E27FC236}">
                <a16:creationId xmlns:a16="http://schemas.microsoft.com/office/drawing/2014/main" id="{5103DA2C-004F-4798-A554-71A0759CE049}"/>
              </a:ext>
            </a:extLst>
          </p:cNvPr>
          <p:cNvGrpSpPr/>
          <p:nvPr/>
        </p:nvGrpSpPr>
        <p:grpSpPr>
          <a:xfrm>
            <a:off x="873223" y="3622043"/>
            <a:ext cx="3449395" cy="861458"/>
            <a:chOff x="873223" y="3622043"/>
            <a:chExt cx="3449395" cy="861458"/>
          </a:xfrm>
        </p:grpSpPr>
        <p:pic>
          <p:nvPicPr>
            <p:cNvPr id="11" name="Picture 10">
              <a:extLst>
                <a:ext uri="{FF2B5EF4-FFF2-40B4-BE49-F238E27FC236}">
                  <a16:creationId xmlns:a16="http://schemas.microsoft.com/office/drawing/2014/main" id="{F338EA76-D634-4B69-8DA0-F292461D1282}"/>
                </a:ext>
              </a:extLst>
            </p:cNvPr>
            <p:cNvPicPr>
              <a:picLocks noChangeAspect="1"/>
            </p:cNvPicPr>
            <p:nvPr/>
          </p:nvPicPr>
          <p:blipFill>
            <a:blip r:embed="rId4"/>
            <a:stretch>
              <a:fillRect/>
            </a:stretch>
          </p:blipFill>
          <p:spPr>
            <a:xfrm>
              <a:off x="873223" y="4060715"/>
              <a:ext cx="3449395" cy="422786"/>
            </a:xfrm>
            <a:prstGeom prst="rect">
              <a:avLst/>
            </a:prstGeom>
          </p:spPr>
        </p:pic>
        <p:sp>
          <p:nvSpPr>
            <p:cNvPr id="14" name="TextBox 13">
              <a:extLst>
                <a:ext uri="{FF2B5EF4-FFF2-40B4-BE49-F238E27FC236}">
                  <a16:creationId xmlns:a16="http://schemas.microsoft.com/office/drawing/2014/main" id="{10F3632F-B8F6-449F-9211-CE366C75BE38}"/>
                </a:ext>
              </a:extLst>
            </p:cNvPr>
            <p:cNvSpPr txBox="1"/>
            <p:nvPr/>
          </p:nvSpPr>
          <p:spPr bwMode="gray">
            <a:xfrm>
              <a:off x="1748978" y="3622043"/>
              <a:ext cx="2272146" cy="35180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Monte Carlo</a:t>
              </a:r>
            </a:p>
          </p:txBody>
        </p:sp>
      </p:grpSp>
      <p:sp>
        <p:nvSpPr>
          <p:cNvPr id="17" name="Rectangle 16">
            <a:extLst>
              <a:ext uri="{FF2B5EF4-FFF2-40B4-BE49-F238E27FC236}">
                <a16:creationId xmlns:a16="http://schemas.microsoft.com/office/drawing/2014/main" id="{F7A2A3C2-41CC-4F2C-98C5-E987E65D25A8}"/>
              </a:ext>
            </a:extLst>
          </p:cNvPr>
          <p:cNvSpPr/>
          <p:nvPr/>
        </p:nvSpPr>
        <p:spPr bwMode="gray">
          <a:xfrm>
            <a:off x="803564" y="3586167"/>
            <a:ext cx="3553691" cy="984196"/>
          </a:xfrm>
          <a:prstGeom prst="rect">
            <a:avLst/>
          </a:prstGeom>
          <a:solidFill>
            <a:srgbClr val="F2F2F2">
              <a:alpha val="2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6" name="TextBox 15">
            <a:extLst>
              <a:ext uri="{FF2B5EF4-FFF2-40B4-BE49-F238E27FC236}">
                <a16:creationId xmlns:a16="http://schemas.microsoft.com/office/drawing/2014/main" id="{3B52DB6E-E133-4B28-A34D-736AAF31E2CC}"/>
              </a:ext>
            </a:extLst>
          </p:cNvPr>
          <p:cNvSpPr txBox="1"/>
          <p:nvPr/>
        </p:nvSpPr>
        <p:spPr bwMode="gray">
          <a:xfrm>
            <a:off x="7259781" y="3586167"/>
            <a:ext cx="2272146" cy="35180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TD Learning </a:t>
            </a:r>
          </a:p>
        </p:txBody>
      </p:sp>
      <p:sp>
        <p:nvSpPr>
          <p:cNvPr id="18" name="Rectangle 17">
            <a:extLst>
              <a:ext uri="{FF2B5EF4-FFF2-40B4-BE49-F238E27FC236}">
                <a16:creationId xmlns:a16="http://schemas.microsoft.com/office/drawing/2014/main" id="{A3609102-30A5-4B80-B98B-7859F073921A}"/>
              </a:ext>
            </a:extLst>
          </p:cNvPr>
          <p:cNvSpPr/>
          <p:nvPr/>
        </p:nvSpPr>
        <p:spPr bwMode="gray">
          <a:xfrm>
            <a:off x="5030317" y="3566481"/>
            <a:ext cx="6054534" cy="984196"/>
          </a:xfrm>
          <a:prstGeom prst="rect">
            <a:avLst/>
          </a:prstGeom>
          <a:solidFill>
            <a:srgbClr val="F2F2F2">
              <a:alpha val="2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9" name="Rectangle 18">
            <a:extLst>
              <a:ext uri="{FF2B5EF4-FFF2-40B4-BE49-F238E27FC236}">
                <a16:creationId xmlns:a16="http://schemas.microsoft.com/office/drawing/2014/main" id="{4B286AA8-1F0D-4202-8E78-8213912CB958}"/>
              </a:ext>
            </a:extLst>
          </p:cNvPr>
          <p:cNvSpPr/>
          <p:nvPr/>
        </p:nvSpPr>
        <p:spPr>
          <a:xfrm>
            <a:off x="1167088" y="5213649"/>
            <a:ext cx="9805713" cy="923330"/>
          </a:xfrm>
          <a:prstGeom prst="rect">
            <a:avLst/>
          </a:prstGeom>
          <a:solidFill>
            <a:schemeClr val="accent5">
              <a:lumMod val="20000"/>
              <a:lumOff val="80000"/>
            </a:schemeClr>
          </a:solidFill>
        </p:spPr>
        <p:txBody>
          <a:bodyPr wrap="square">
            <a:spAutoFit/>
          </a:bodyPr>
          <a:lstStyle/>
          <a:p>
            <a:r>
              <a:rPr lang="en-US" u="sng" dirty="0"/>
              <a:t>Advantages:</a:t>
            </a:r>
          </a:p>
          <a:p>
            <a:pPr marL="285750" indent="-285750">
              <a:buFont typeface="Arial" panose="020B0604020202020204" pitchFamily="34" charset="0"/>
              <a:buChar char="•"/>
            </a:pPr>
            <a:r>
              <a:rPr lang="en-US" dirty="0"/>
              <a:t>Updates with partial episodes</a:t>
            </a:r>
          </a:p>
          <a:p>
            <a:pPr marL="285750" indent="-285750">
              <a:buFont typeface="Arial" panose="020B0604020202020204" pitchFamily="34" charset="0"/>
              <a:buChar char="•"/>
            </a:pPr>
            <a:r>
              <a:rPr lang="en-US" dirty="0"/>
              <a:t>Size of partial episode is parameterizable (lambda)</a:t>
            </a:r>
          </a:p>
        </p:txBody>
      </p:sp>
      <p:sp>
        <p:nvSpPr>
          <p:cNvPr id="20" name="Rectangle 19">
            <a:extLst>
              <a:ext uri="{FF2B5EF4-FFF2-40B4-BE49-F238E27FC236}">
                <a16:creationId xmlns:a16="http://schemas.microsoft.com/office/drawing/2014/main" id="{9740BDA7-0F78-43EC-B137-FED9C400547B}"/>
              </a:ext>
            </a:extLst>
          </p:cNvPr>
          <p:cNvSpPr/>
          <p:nvPr/>
        </p:nvSpPr>
        <p:spPr bwMode="gray">
          <a:xfrm>
            <a:off x="7724224" y="4520399"/>
            <a:ext cx="1807703"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1" name="TextBox 20">
            <a:extLst>
              <a:ext uri="{FF2B5EF4-FFF2-40B4-BE49-F238E27FC236}">
                <a16:creationId xmlns:a16="http://schemas.microsoft.com/office/drawing/2014/main" id="{20C9BDC1-ADA5-4367-9095-76F914188691}"/>
              </a:ext>
            </a:extLst>
          </p:cNvPr>
          <p:cNvSpPr txBox="1"/>
          <p:nvPr/>
        </p:nvSpPr>
        <p:spPr bwMode="gray">
          <a:xfrm>
            <a:off x="4856019" y="2640831"/>
            <a:ext cx="2272146" cy="35180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dirty="0"/>
              <a:t>Bootstrapping</a:t>
            </a:r>
          </a:p>
        </p:txBody>
      </p:sp>
      <p:cxnSp>
        <p:nvCxnSpPr>
          <p:cNvPr id="22" name="Connector: Elbow 21">
            <a:extLst>
              <a:ext uri="{FF2B5EF4-FFF2-40B4-BE49-F238E27FC236}">
                <a16:creationId xmlns:a16="http://schemas.microsoft.com/office/drawing/2014/main" id="{8F296DCA-7E14-4556-89D0-7FB83C621EF5}"/>
              </a:ext>
            </a:extLst>
          </p:cNvPr>
          <p:cNvCxnSpPr>
            <a:cxnSpLocks/>
            <a:stCxn id="5" idx="2"/>
            <a:endCxn id="21" idx="1"/>
          </p:cNvCxnSpPr>
          <p:nvPr/>
        </p:nvCxnSpPr>
        <p:spPr bwMode="gray">
          <a:xfrm rot="16200000" flipH="1">
            <a:off x="4264601" y="2225317"/>
            <a:ext cx="396433" cy="786403"/>
          </a:xfrm>
          <a:prstGeom prst="bentConnector2">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4654FD6A-F695-4FDA-BF08-43C4C64DE034}"/>
              </a:ext>
            </a:extLst>
          </p:cNvPr>
          <p:cNvSpPr txBox="1">
            <a:spLocks/>
          </p:cNvSpPr>
          <p:nvPr/>
        </p:nvSpPr>
        <p:spPr bwMode="gray">
          <a:xfrm>
            <a:off x="1174015" y="6293131"/>
            <a:ext cx="9798786" cy="307520"/>
          </a:xfrm>
          <a:prstGeom prst="rect">
            <a:avLst/>
          </a:prstGeom>
          <a:solidFill>
            <a:schemeClr val="accent3">
              <a:lumMod val="20000"/>
              <a:lumOff val="80000"/>
            </a:schemeClr>
          </a:solidFill>
        </p:spPr>
        <p:txBody>
          <a:bodyPr vert="horz" wrap="square"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en-US" sz="1800" u="sng" dirty="0"/>
              <a:t>Caveat:</a:t>
            </a:r>
            <a:r>
              <a:rPr lang="en-US" sz="1800" dirty="0"/>
              <a:t> High Bias, but less variance (because update depends on only one action)</a:t>
            </a:r>
          </a:p>
        </p:txBody>
      </p:sp>
    </p:spTree>
    <p:extLst>
      <p:ext uri="{BB962C8B-B14F-4D97-AF65-F5344CB8AC3E}">
        <p14:creationId xmlns:p14="http://schemas.microsoft.com/office/powerpoint/2010/main" val="2746928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7" grpId="0" animBg="1"/>
      <p:bldP spid="16" grpId="0"/>
      <p:bldP spid="18" grpId="0" animBg="1"/>
      <p:bldP spid="19" grpId="0" animBg="1"/>
      <p:bldP spid="20" grpId="0" animBg="1"/>
      <p:bldP spid="21" grpId="0"/>
      <p:bldP spid="2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F1719-3938-427F-85C4-74E9BA4BB9EC}"/>
              </a:ext>
            </a:extLst>
          </p:cNvPr>
          <p:cNvSpPr>
            <a:spLocks noGrp="1"/>
          </p:cNvSpPr>
          <p:nvPr>
            <p:ph type="title"/>
          </p:nvPr>
        </p:nvSpPr>
        <p:spPr/>
        <p:txBody>
          <a:bodyPr/>
          <a:lstStyle/>
          <a:p>
            <a:r>
              <a:rPr lang="en-US" dirty="0"/>
              <a:t>Batch Learning = Limited Budget</a:t>
            </a:r>
          </a:p>
        </p:txBody>
      </p:sp>
      <p:pic>
        <p:nvPicPr>
          <p:cNvPr id="4" name="Picture 3">
            <a:extLst>
              <a:ext uri="{FF2B5EF4-FFF2-40B4-BE49-F238E27FC236}">
                <a16:creationId xmlns:a16="http://schemas.microsoft.com/office/drawing/2014/main" id="{4949303C-8C41-4F64-9DFA-524D46ABC3EB}"/>
              </a:ext>
            </a:extLst>
          </p:cNvPr>
          <p:cNvPicPr>
            <a:picLocks noChangeAspect="1"/>
          </p:cNvPicPr>
          <p:nvPr/>
        </p:nvPicPr>
        <p:blipFill>
          <a:blip r:embed="rId2"/>
          <a:stretch>
            <a:fillRect/>
          </a:stretch>
        </p:blipFill>
        <p:spPr>
          <a:xfrm>
            <a:off x="7919844" y="4137532"/>
            <a:ext cx="3793788" cy="2576467"/>
          </a:xfrm>
          <a:prstGeom prst="rect">
            <a:avLst/>
          </a:prstGeom>
        </p:spPr>
      </p:pic>
      <p:sp>
        <p:nvSpPr>
          <p:cNvPr id="5" name="TextBox 4">
            <a:extLst>
              <a:ext uri="{FF2B5EF4-FFF2-40B4-BE49-F238E27FC236}">
                <a16:creationId xmlns:a16="http://schemas.microsoft.com/office/drawing/2014/main" id="{42FDE152-9BD1-4931-BAA7-92236621AA4D}"/>
              </a:ext>
            </a:extLst>
          </p:cNvPr>
          <p:cNvSpPr txBox="1"/>
          <p:nvPr/>
        </p:nvSpPr>
        <p:spPr bwMode="gray">
          <a:xfrm>
            <a:off x="503142" y="1258349"/>
            <a:ext cx="6979641" cy="75500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2000" dirty="0"/>
              <a:t>The batch dataset has 8 episodes with the following (state, return) values</a:t>
            </a:r>
          </a:p>
          <a:p>
            <a:pPr>
              <a:spcBef>
                <a:spcPts val="300"/>
              </a:spcBef>
              <a:spcAft>
                <a:spcPts val="300"/>
              </a:spcAft>
              <a:buClr>
                <a:schemeClr val="accent1"/>
              </a:buClr>
              <a:buSzPct val="90000"/>
            </a:pPr>
            <a:endParaRPr lang="en-US" sz="2000" dirty="0"/>
          </a:p>
        </p:txBody>
      </p:sp>
      <p:graphicFrame>
        <p:nvGraphicFramePr>
          <p:cNvPr id="6" name="Table 6">
            <a:extLst>
              <a:ext uri="{FF2B5EF4-FFF2-40B4-BE49-F238E27FC236}">
                <a16:creationId xmlns:a16="http://schemas.microsoft.com/office/drawing/2014/main" id="{F0351E48-254D-48F2-BD7B-5FC34C25688D}"/>
              </a:ext>
            </a:extLst>
          </p:cNvPr>
          <p:cNvGraphicFramePr>
            <a:graphicFrameLocks noGrp="1"/>
          </p:cNvGraphicFramePr>
          <p:nvPr>
            <p:extLst>
              <p:ext uri="{D42A27DB-BD31-4B8C-83A1-F6EECF244321}">
                <p14:modId xmlns:p14="http://schemas.microsoft.com/office/powerpoint/2010/main" val="2423324365"/>
              </p:ext>
            </p:extLst>
          </p:nvPr>
        </p:nvGraphicFramePr>
        <p:xfrm>
          <a:off x="478368" y="2313263"/>
          <a:ext cx="3330234" cy="3566160"/>
        </p:xfrm>
        <a:graphic>
          <a:graphicData uri="http://schemas.openxmlformats.org/drawingml/2006/table">
            <a:tbl>
              <a:tblPr firstRow="1" bandRow="1">
                <a:tableStyleId>{F5AB1C69-6EDB-4FF4-983F-18BD219EF322}</a:tableStyleId>
              </a:tblPr>
              <a:tblGrid>
                <a:gridCol w="1400766">
                  <a:extLst>
                    <a:ext uri="{9D8B030D-6E8A-4147-A177-3AD203B41FA5}">
                      <a16:colId xmlns:a16="http://schemas.microsoft.com/office/drawing/2014/main" val="4146626659"/>
                    </a:ext>
                  </a:extLst>
                </a:gridCol>
                <a:gridCol w="1929468">
                  <a:extLst>
                    <a:ext uri="{9D8B030D-6E8A-4147-A177-3AD203B41FA5}">
                      <a16:colId xmlns:a16="http://schemas.microsoft.com/office/drawing/2014/main" val="4004261073"/>
                    </a:ext>
                  </a:extLst>
                </a:gridCol>
              </a:tblGrid>
              <a:tr h="370840">
                <a:tc>
                  <a:txBody>
                    <a:bodyPr/>
                    <a:lstStyle/>
                    <a:p>
                      <a:pPr algn="ctr"/>
                      <a:r>
                        <a:rPr lang="en-US" sz="2000" dirty="0"/>
                        <a:t>Episode</a:t>
                      </a:r>
                    </a:p>
                  </a:txBody>
                  <a:tcPr/>
                </a:tc>
                <a:tc>
                  <a:txBody>
                    <a:bodyPr/>
                    <a:lstStyle/>
                    <a:p>
                      <a:pPr algn="ctr"/>
                      <a:r>
                        <a:rPr lang="en-US" sz="2000" dirty="0"/>
                        <a:t>Data</a:t>
                      </a:r>
                    </a:p>
                  </a:txBody>
                  <a:tcPr/>
                </a:tc>
                <a:extLst>
                  <a:ext uri="{0D108BD9-81ED-4DB2-BD59-A6C34878D82A}">
                    <a16:rowId xmlns:a16="http://schemas.microsoft.com/office/drawing/2014/main" val="679510420"/>
                  </a:ext>
                </a:extLst>
              </a:tr>
              <a:tr h="370840">
                <a:tc>
                  <a:txBody>
                    <a:bodyPr/>
                    <a:lstStyle/>
                    <a:p>
                      <a:pPr algn="ctr"/>
                      <a:r>
                        <a:rPr lang="en-US" sz="2000" dirty="0"/>
                        <a:t>1</a:t>
                      </a:r>
                    </a:p>
                  </a:txBody>
                  <a:tcPr/>
                </a:tc>
                <a:tc>
                  <a:txBody>
                    <a:bodyPr/>
                    <a:lstStyle/>
                    <a:p>
                      <a:r>
                        <a:rPr lang="en-US" sz="2000" dirty="0"/>
                        <a:t>(A,0), (B,0)</a:t>
                      </a:r>
                    </a:p>
                  </a:txBody>
                  <a:tcPr/>
                </a:tc>
                <a:extLst>
                  <a:ext uri="{0D108BD9-81ED-4DB2-BD59-A6C34878D82A}">
                    <a16:rowId xmlns:a16="http://schemas.microsoft.com/office/drawing/2014/main" val="3141970928"/>
                  </a:ext>
                </a:extLst>
              </a:tr>
              <a:tr h="370840">
                <a:tc>
                  <a:txBody>
                    <a:bodyPr/>
                    <a:lstStyle/>
                    <a:p>
                      <a:pPr algn="ctr"/>
                      <a:r>
                        <a:rPr lang="en-US" sz="2000" dirty="0"/>
                        <a:t>2</a:t>
                      </a:r>
                    </a:p>
                  </a:txBody>
                  <a:tcPr/>
                </a:tc>
                <a:tc>
                  <a:txBody>
                    <a:bodyPr/>
                    <a:lstStyle/>
                    <a:p>
                      <a:r>
                        <a:rPr lang="en-US" sz="2000" dirty="0"/>
                        <a:t>(B,1)</a:t>
                      </a:r>
                    </a:p>
                  </a:txBody>
                  <a:tcPr/>
                </a:tc>
                <a:extLst>
                  <a:ext uri="{0D108BD9-81ED-4DB2-BD59-A6C34878D82A}">
                    <a16:rowId xmlns:a16="http://schemas.microsoft.com/office/drawing/2014/main" val="190121232"/>
                  </a:ext>
                </a:extLst>
              </a:tr>
              <a:tr h="370840">
                <a:tc>
                  <a:txBody>
                    <a:bodyPr/>
                    <a:lstStyle/>
                    <a:p>
                      <a:pPr algn="ctr"/>
                      <a:r>
                        <a:rPr lang="en-US" sz="2000" dirty="0"/>
                        <a:t>3</a:t>
                      </a:r>
                    </a:p>
                  </a:txBody>
                  <a:tcPr/>
                </a:tc>
                <a:tc>
                  <a:txBody>
                    <a:bodyPr/>
                    <a:lstStyle/>
                    <a:p>
                      <a:r>
                        <a:rPr lang="en-US" sz="2000" dirty="0"/>
                        <a:t>(B,1)</a:t>
                      </a:r>
                    </a:p>
                  </a:txBody>
                  <a:tcPr/>
                </a:tc>
                <a:extLst>
                  <a:ext uri="{0D108BD9-81ED-4DB2-BD59-A6C34878D82A}">
                    <a16:rowId xmlns:a16="http://schemas.microsoft.com/office/drawing/2014/main" val="3421468214"/>
                  </a:ext>
                </a:extLst>
              </a:tr>
              <a:tr h="370840">
                <a:tc>
                  <a:txBody>
                    <a:bodyPr/>
                    <a:lstStyle/>
                    <a:p>
                      <a:pPr algn="ctr"/>
                      <a:r>
                        <a:rPr lang="en-US" sz="2000" dirty="0"/>
                        <a:t>4</a:t>
                      </a:r>
                    </a:p>
                  </a:txBody>
                  <a:tcPr/>
                </a:tc>
                <a:tc>
                  <a:txBody>
                    <a:bodyPr/>
                    <a:lstStyle/>
                    <a:p>
                      <a:r>
                        <a:rPr lang="en-US" sz="2000" dirty="0"/>
                        <a:t>(B,1)</a:t>
                      </a:r>
                    </a:p>
                  </a:txBody>
                  <a:tcPr/>
                </a:tc>
                <a:extLst>
                  <a:ext uri="{0D108BD9-81ED-4DB2-BD59-A6C34878D82A}">
                    <a16:rowId xmlns:a16="http://schemas.microsoft.com/office/drawing/2014/main" val="3761026832"/>
                  </a:ext>
                </a:extLst>
              </a:tr>
              <a:tr h="370840">
                <a:tc>
                  <a:txBody>
                    <a:bodyPr/>
                    <a:lstStyle/>
                    <a:p>
                      <a:pPr algn="ctr"/>
                      <a:r>
                        <a:rPr lang="en-US" sz="2000" dirty="0"/>
                        <a:t>5</a:t>
                      </a:r>
                    </a:p>
                  </a:txBody>
                  <a:tcPr/>
                </a:tc>
                <a:tc>
                  <a:txBody>
                    <a:bodyPr/>
                    <a:lstStyle/>
                    <a:p>
                      <a:r>
                        <a:rPr lang="en-US" sz="2000" dirty="0"/>
                        <a:t>(B,1)</a:t>
                      </a:r>
                    </a:p>
                  </a:txBody>
                  <a:tcPr/>
                </a:tc>
                <a:extLst>
                  <a:ext uri="{0D108BD9-81ED-4DB2-BD59-A6C34878D82A}">
                    <a16:rowId xmlns:a16="http://schemas.microsoft.com/office/drawing/2014/main" val="1229403221"/>
                  </a:ext>
                </a:extLst>
              </a:tr>
              <a:tr h="370840">
                <a:tc>
                  <a:txBody>
                    <a:bodyPr/>
                    <a:lstStyle/>
                    <a:p>
                      <a:pPr algn="ctr"/>
                      <a:r>
                        <a:rPr lang="en-US" sz="2000" dirty="0"/>
                        <a:t>6</a:t>
                      </a:r>
                    </a:p>
                  </a:txBody>
                  <a:tcPr/>
                </a:tc>
                <a:tc>
                  <a:txBody>
                    <a:bodyPr/>
                    <a:lstStyle/>
                    <a:p>
                      <a:r>
                        <a:rPr lang="en-US" sz="2000" dirty="0"/>
                        <a:t>(B,1)</a:t>
                      </a:r>
                    </a:p>
                  </a:txBody>
                  <a:tcPr/>
                </a:tc>
                <a:extLst>
                  <a:ext uri="{0D108BD9-81ED-4DB2-BD59-A6C34878D82A}">
                    <a16:rowId xmlns:a16="http://schemas.microsoft.com/office/drawing/2014/main" val="683021029"/>
                  </a:ext>
                </a:extLst>
              </a:tr>
              <a:tr h="370840">
                <a:tc>
                  <a:txBody>
                    <a:bodyPr/>
                    <a:lstStyle/>
                    <a:p>
                      <a:pPr algn="ctr"/>
                      <a:r>
                        <a:rPr lang="en-US" sz="2000" dirty="0"/>
                        <a:t>7</a:t>
                      </a:r>
                    </a:p>
                  </a:txBody>
                  <a:tcPr/>
                </a:tc>
                <a:tc>
                  <a:txBody>
                    <a:bodyPr/>
                    <a:lstStyle/>
                    <a:p>
                      <a:r>
                        <a:rPr lang="en-US" sz="2000" dirty="0"/>
                        <a:t>(B,1)</a:t>
                      </a:r>
                    </a:p>
                  </a:txBody>
                  <a:tcPr/>
                </a:tc>
                <a:extLst>
                  <a:ext uri="{0D108BD9-81ED-4DB2-BD59-A6C34878D82A}">
                    <a16:rowId xmlns:a16="http://schemas.microsoft.com/office/drawing/2014/main" val="3788982739"/>
                  </a:ext>
                </a:extLst>
              </a:tr>
              <a:tr h="370840">
                <a:tc>
                  <a:txBody>
                    <a:bodyPr/>
                    <a:lstStyle/>
                    <a:p>
                      <a:pPr algn="ctr"/>
                      <a:r>
                        <a:rPr lang="en-US" sz="2000" dirty="0"/>
                        <a:t>8</a:t>
                      </a:r>
                    </a:p>
                  </a:txBody>
                  <a:tcPr/>
                </a:tc>
                <a:tc>
                  <a:txBody>
                    <a:bodyPr/>
                    <a:lstStyle/>
                    <a:p>
                      <a:r>
                        <a:rPr lang="en-US" sz="2000" dirty="0"/>
                        <a:t>(B,0)</a:t>
                      </a:r>
                    </a:p>
                  </a:txBody>
                  <a:tcPr/>
                </a:tc>
                <a:extLst>
                  <a:ext uri="{0D108BD9-81ED-4DB2-BD59-A6C34878D82A}">
                    <a16:rowId xmlns:a16="http://schemas.microsoft.com/office/drawing/2014/main" val="2518788389"/>
                  </a:ext>
                </a:extLst>
              </a:tr>
            </a:tbl>
          </a:graphicData>
        </a:graphic>
      </p:graphicFrame>
      <p:sp>
        <p:nvSpPr>
          <p:cNvPr id="8" name="TextBox 7">
            <a:extLst>
              <a:ext uri="{FF2B5EF4-FFF2-40B4-BE49-F238E27FC236}">
                <a16:creationId xmlns:a16="http://schemas.microsoft.com/office/drawing/2014/main" id="{3D7B2CA8-23EF-444A-807A-9F8C74C5B9A3}"/>
              </a:ext>
            </a:extLst>
          </p:cNvPr>
          <p:cNvSpPr txBox="1"/>
          <p:nvPr/>
        </p:nvSpPr>
        <p:spPr bwMode="gray">
          <a:xfrm>
            <a:off x="4438913" y="2184807"/>
            <a:ext cx="6979640" cy="449336"/>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2000" dirty="0"/>
              <a:t>What are the value function estimates for A and B?</a:t>
            </a:r>
          </a:p>
          <a:p>
            <a:pPr>
              <a:spcBef>
                <a:spcPts val="300"/>
              </a:spcBef>
              <a:spcAft>
                <a:spcPts val="300"/>
              </a:spcAft>
              <a:buClr>
                <a:schemeClr val="accent1"/>
              </a:buClr>
              <a:buSzPct val="90000"/>
            </a:pPr>
            <a:endParaRPr lang="en-US" sz="2000" dirty="0"/>
          </a:p>
        </p:txBody>
      </p:sp>
      <p:sp>
        <p:nvSpPr>
          <p:cNvPr id="9" name="Rectangle 8">
            <a:extLst>
              <a:ext uri="{FF2B5EF4-FFF2-40B4-BE49-F238E27FC236}">
                <a16:creationId xmlns:a16="http://schemas.microsoft.com/office/drawing/2014/main" id="{1CCD0858-CF63-4647-BFFF-7FD0DA6AAEEC}"/>
              </a:ext>
            </a:extLst>
          </p:cNvPr>
          <p:cNvSpPr/>
          <p:nvPr/>
        </p:nvSpPr>
        <p:spPr>
          <a:xfrm>
            <a:off x="4389410" y="2571866"/>
            <a:ext cx="7324222" cy="1077218"/>
          </a:xfrm>
          <a:prstGeom prst="rect">
            <a:avLst/>
          </a:prstGeom>
        </p:spPr>
        <p:txBody>
          <a:bodyPr wrap="square">
            <a:spAutoFit/>
          </a:bodyPr>
          <a:lstStyle/>
          <a:p>
            <a:pPr marL="342900" indent="-342900">
              <a:spcBef>
                <a:spcPts val="300"/>
              </a:spcBef>
              <a:spcAft>
                <a:spcPts val="300"/>
              </a:spcAft>
              <a:buClr>
                <a:schemeClr val="accent1"/>
              </a:buClr>
              <a:buSzPct val="90000"/>
              <a:buFont typeface="Arial" panose="020B0604020202020204" pitchFamily="34" charset="0"/>
              <a:buChar char="•"/>
            </a:pPr>
            <a:r>
              <a:rPr lang="en-US" u="sng" dirty="0"/>
              <a:t>Monte Carlo:</a:t>
            </a:r>
            <a:r>
              <a:rPr lang="en-US" dirty="0"/>
              <a:t>  </a:t>
            </a:r>
          </a:p>
          <a:p>
            <a:pPr marL="800100" lvl="1" indent="-342900">
              <a:spcBef>
                <a:spcPts val="300"/>
              </a:spcBef>
              <a:spcAft>
                <a:spcPts val="300"/>
              </a:spcAft>
              <a:buClr>
                <a:schemeClr val="accent1"/>
              </a:buClr>
              <a:buSzPct val="90000"/>
              <a:buFont typeface="Arial" panose="020B0604020202020204" pitchFamily="34" charset="0"/>
              <a:buChar char="•"/>
            </a:pPr>
            <a:r>
              <a:rPr lang="en-US" dirty="0"/>
              <a:t>(A) = 0/8 = 0, </a:t>
            </a:r>
          </a:p>
          <a:p>
            <a:pPr marL="800100" lvl="1" indent="-342900">
              <a:spcBef>
                <a:spcPts val="300"/>
              </a:spcBef>
              <a:spcAft>
                <a:spcPts val="300"/>
              </a:spcAft>
              <a:buClr>
                <a:schemeClr val="accent1"/>
              </a:buClr>
              <a:buSzPct val="90000"/>
              <a:buFont typeface="Arial" panose="020B0604020202020204" pitchFamily="34" charset="0"/>
              <a:buChar char="•"/>
            </a:pPr>
            <a:r>
              <a:rPr lang="en-US" dirty="0"/>
              <a:t>V(B) = 6/8 = </a:t>
            </a:r>
            <a:r>
              <a:rPr lang="en-US" dirty="0">
                <a:solidFill>
                  <a:srgbClr val="C00000"/>
                </a:solidFill>
              </a:rPr>
              <a:t>0.75</a:t>
            </a:r>
          </a:p>
        </p:txBody>
      </p:sp>
      <p:sp>
        <p:nvSpPr>
          <p:cNvPr id="10" name="Rectangle 9">
            <a:extLst>
              <a:ext uri="{FF2B5EF4-FFF2-40B4-BE49-F238E27FC236}">
                <a16:creationId xmlns:a16="http://schemas.microsoft.com/office/drawing/2014/main" id="{F5343F6C-E928-467E-8147-DFD2C1819966}"/>
              </a:ext>
            </a:extLst>
          </p:cNvPr>
          <p:cNvSpPr/>
          <p:nvPr/>
        </p:nvSpPr>
        <p:spPr>
          <a:xfrm>
            <a:off x="4434783" y="3668983"/>
            <a:ext cx="6096000" cy="1077218"/>
          </a:xfrm>
          <a:prstGeom prst="rect">
            <a:avLst/>
          </a:prstGeom>
        </p:spPr>
        <p:txBody>
          <a:bodyPr>
            <a:spAutoFit/>
          </a:bodyPr>
          <a:lstStyle/>
          <a:p>
            <a:pPr marL="342900" indent="-342900">
              <a:spcBef>
                <a:spcPts val="300"/>
              </a:spcBef>
              <a:spcAft>
                <a:spcPts val="300"/>
              </a:spcAft>
              <a:buClr>
                <a:schemeClr val="accent1"/>
              </a:buClr>
              <a:buSzPct val="90000"/>
              <a:buFont typeface="Arial" panose="020B0604020202020204" pitchFamily="34" charset="0"/>
              <a:buChar char="•"/>
            </a:pPr>
            <a:r>
              <a:rPr lang="en-US" u="sng" dirty="0"/>
              <a:t>Temporal Difference</a:t>
            </a:r>
            <a:r>
              <a:rPr lang="en-US" dirty="0"/>
              <a:t>: </a:t>
            </a:r>
          </a:p>
          <a:p>
            <a:pPr marL="800100" lvl="1" indent="-342900">
              <a:spcBef>
                <a:spcPts val="300"/>
              </a:spcBef>
              <a:spcAft>
                <a:spcPts val="300"/>
              </a:spcAft>
              <a:buClr>
                <a:schemeClr val="accent1"/>
              </a:buClr>
              <a:buSzPct val="90000"/>
              <a:buFont typeface="Arial" panose="020B0604020202020204" pitchFamily="34" charset="0"/>
              <a:buChar char="•"/>
            </a:pPr>
            <a:r>
              <a:rPr lang="en-US" dirty="0"/>
              <a:t>V(A) = R(A) + [</a:t>
            </a:r>
            <a:r>
              <a:rPr lang="en-US" dirty="0">
                <a:solidFill>
                  <a:srgbClr val="C00000"/>
                </a:solidFill>
              </a:rPr>
              <a:t>R(B) + V(B) </a:t>
            </a:r>
            <a:r>
              <a:rPr lang="en-US" dirty="0"/>
              <a:t>- V(A)] = </a:t>
            </a:r>
            <a:r>
              <a:rPr lang="en-US" dirty="0">
                <a:solidFill>
                  <a:srgbClr val="C00000"/>
                </a:solidFill>
              </a:rPr>
              <a:t>0.75</a:t>
            </a:r>
          </a:p>
          <a:p>
            <a:pPr marL="800100" lvl="1" indent="-342900">
              <a:spcBef>
                <a:spcPts val="300"/>
              </a:spcBef>
              <a:spcAft>
                <a:spcPts val="300"/>
              </a:spcAft>
              <a:buClr>
                <a:schemeClr val="accent1"/>
              </a:buClr>
              <a:buSzPct val="90000"/>
              <a:buFont typeface="Arial" panose="020B0604020202020204" pitchFamily="34" charset="0"/>
              <a:buChar char="•"/>
            </a:pPr>
            <a:r>
              <a:rPr lang="en-US" dirty="0"/>
              <a:t>V(B) = 0.75</a:t>
            </a:r>
          </a:p>
        </p:txBody>
      </p:sp>
    </p:spTree>
    <p:extLst>
      <p:ext uri="{BB962C8B-B14F-4D97-AF65-F5344CB8AC3E}">
        <p14:creationId xmlns:p14="http://schemas.microsoft.com/office/powerpoint/2010/main" val="3525021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10F82-7AEC-4F48-93E7-3C6182ECD640}"/>
              </a:ext>
            </a:extLst>
          </p:cNvPr>
          <p:cNvSpPr>
            <a:spLocks noGrp="1"/>
          </p:cNvSpPr>
          <p:nvPr>
            <p:ph type="title"/>
          </p:nvPr>
        </p:nvSpPr>
        <p:spPr>
          <a:xfrm>
            <a:off x="478369" y="144001"/>
            <a:ext cx="9169401" cy="555840"/>
          </a:xfrm>
        </p:spPr>
        <p:txBody>
          <a:bodyPr anchor="t">
            <a:normAutofit/>
          </a:bodyPr>
          <a:lstStyle/>
          <a:p>
            <a:r>
              <a:rPr lang="pt-BR" dirty="0"/>
              <a:t>Temporal Difference (TD) vs Monte Carlo (MC)</a:t>
            </a:r>
            <a:endParaRPr lang="en-US" dirty="0"/>
          </a:p>
        </p:txBody>
      </p:sp>
      <p:pic>
        <p:nvPicPr>
          <p:cNvPr id="4" name="Picture 3">
            <a:extLst>
              <a:ext uri="{FF2B5EF4-FFF2-40B4-BE49-F238E27FC236}">
                <a16:creationId xmlns:a16="http://schemas.microsoft.com/office/drawing/2014/main" id="{A6CE1446-27B2-4CF3-BC6F-3F43065B34D8}"/>
              </a:ext>
            </a:extLst>
          </p:cNvPr>
          <p:cNvPicPr>
            <a:picLocks noChangeAspect="1"/>
          </p:cNvPicPr>
          <p:nvPr/>
        </p:nvPicPr>
        <p:blipFill>
          <a:blip r:embed="rId3"/>
          <a:stretch>
            <a:fillRect/>
          </a:stretch>
        </p:blipFill>
        <p:spPr>
          <a:xfrm>
            <a:off x="1003416" y="2034971"/>
            <a:ext cx="10423293" cy="4273550"/>
          </a:xfrm>
          <a:prstGeom prst="rect">
            <a:avLst/>
          </a:prstGeom>
          <a:noFill/>
        </p:spPr>
      </p:pic>
      <p:sp>
        <p:nvSpPr>
          <p:cNvPr id="6" name="TextBox 5">
            <a:extLst>
              <a:ext uri="{FF2B5EF4-FFF2-40B4-BE49-F238E27FC236}">
                <a16:creationId xmlns:a16="http://schemas.microsoft.com/office/drawing/2014/main" id="{57C0DA6C-68D7-4435-BB56-C1C62E08A04A}"/>
              </a:ext>
            </a:extLst>
          </p:cNvPr>
          <p:cNvSpPr txBox="1"/>
          <p:nvPr/>
        </p:nvSpPr>
        <p:spPr bwMode="gray">
          <a:xfrm>
            <a:off x="1003416" y="6403362"/>
            <a:ext cx="4941115" cy="22650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sz="1200" u="sng" dirty="0"/>
              <a:t>source:</a:t>
            </a:r>
            <a:r>
              <a:rPr lang="pt-BR" sz="1200" dirty="0"/>
              <a:t> page 125 [Sutton &amp; Barto 2018</a:t>
            </a:r>
            <a:r>
              <a:rPr lang="en-US" sz="1200" dirty="0"/>
              <a:t>]</a:t>
            </a:r>
          </a:p>
        </p:txBody>
      </p:sp>
      <p:pic>
        <p:nvPicPr>
          <p:cNvPr id="7" name="Picture 6">
            <a:extLst>
              <a:ext uri="{FF2B5EF4-FFF2-40B4-BE49-F238E27FC236}">
                <a16:creationId xmlns:a16="http://schemas.microsoft.com/office/drawing/2014/main" id="{B6704A5F-45EC-49D5-B631-3911A0E4B1DD}"/>
              </a:ext>
            </a:extLst>
          </p:cNvPr>
          <p:cNvPicPr>
            <a:picLocks noChangeAspect="1"/>
          </p:cNvPicPr>
          <p:nvPr/>
        </p:nvPicPr>
        <p:blipFill>
          <a:blip r:embed="rId4"/>
          <a:stretch>
            <a:fillRect/>
          </a:stretch>
        </p:blipFill>
        <p:spPr>
          <a:xfrm>
            <a:off x="1812808" y="961039"/>
            <a:ext cx="8566383" cy="1048765"/>
          </a:xfrm>
          <a:prstGeom prst="rect">
            <a:avLst/>
          </a:prstGeom>
        </p:spPr>
      </p:pic>
    </p:spTree>
    <p:extLst>
      <p:ext uri="{BB962C8B-B14F-4D97-AF65-F5344CB8AC3E}">
        <p14:creationId xmlns:p14="http://schemas.microsoft.com/office/powerpoint/2010/main" val="1222108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3FD59-B637-4237-A72C-E5A13EBEC532}"/>
              </a:ext>
            </a:extLst>
          </p:cNvPr>
          <p:cNvSpPr>
            <a:spLocks noGrp="1"/>
          </p:cNvSpPr>
          <p:nvPr>
            <p:ph type="title"/>
          </p:nvPr>
        </p:nvSpPr>
        <p:spPr/>
        <p:txBody>
          <a:bodyPr/>
          <a:lstStyle/>
          <a:p>
            <a:r>
              <a:rPr lang="en-US" dirty="0"/>
              <a:t>Summary of pros and cons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397293-360D-4DD6-B8DA-11B9C56457FD}"/>
                  </a:ext>
                </a:extLst>
              </p:cNvPr>
              <p:cNvSpPr>
                <a:spLocks noGrp="1"/>
              </p:cNvSpPr>
              <p:nvPr>
                <p:ph idx="1"/>
              </p:nvPr>
            </p:nvSpPr>
            <p:spPr>
              <a:xfrm>
                <a:off x="478369" y="1213308"/>
                <a:ext cx="11473384" cy="4797724"/>
              </a:xfrm>
            </p:spPr>
            <p:txBody>
              <a:bodyPr/>
              <a:lstStyle/>
              <a:p>
                <a:r>
                  <a:rPr lang="en-US" dirty="0"/>
                  <a:t>Monte Carlo</a:t>
                </a:r>
              </a:p>
              <a:p>
                <a:pPr marL="342900" indent="-342900">
                  <a:buFont typeface="Arial" panose="020B0604020202020204" pitchFamily="34" charset="0"/>
                  <a:buChar char="•"/>
                </a:pPr>
                <a:r>
                  <a:rPr lang="en-US" dirty="0"/>
                  <a:t>High Variance, Low Bias</a:t>
                </a:r>
              </a:p>
              <a:p>
                <a:pPr marL="342900" indent="-342900">
                  <a:buFont typeface="Arial" panose="020B0604020202020204" pitchFamily="34" charset="0"/>
                  <a:buChar char="•"/>
                </a:pPr>
                <a:r>
                  <a:rPr lang="en-US" dirty="0"/>
                  <a:t>Good Convergence properties (even with function approximation)</a:t>
                </a:r>
              </a:p>
              <a:p>
                <a:pPr marL="342900" indent="-342900">
                  <a:buFont typeface="Arial" panose="020B0604020202020204" pitchFamily="34" charset="0"/>
                  <a:buChar char="•"/>
                </a:pPr>
                <a:r>
                  <a:rPr lang="en-US" dirty="0"/>
                  <a:t>Not very sensitive to initial values</a:t>
                </a:r>
              </a:p>
              <a:p>
                <a:pPr marL="342900" indent="-342900">
                  <a:buFont typeface="Arial" panose="020B0604020202020204" pitchFamily="34" charset="0"/>
                  <a:buChar char="•"/>
                </a:pPr>
                <a:r>
                  <a:rPr lang="en-US" dirty="0"/>
                  <a:t>Simple to understand and use</a:t>
                </a:r>
              </a:p>
              <a:p>
                <a:pPr marL="342900" indent="-342900">
                  <a:buFont typeface="Arial" panose="020B0604020202020204" pitchFamily="34" charset="0"/>
                  <a:buChar char="•"/>
                </a:pPr>
                <a:r>
                  <a:rPr lang="en-US" dirty="0"/>
                  <a:t>More efficient in non-Markov environments, because it does not explore the Markov Property</a:t>
                </a:r>
              </a:p>
              <a:p>
                <a:r>
                  <a:rPr lang="en-US" dirty="0"/>
                  <a:t>TD</a:t>
                </a:r>
              </a:p>
              <a:p>
                <a:pPr marL="342900" indent="-342900">
                  <a:buFont typeface="Arial" panose="020B0604020202020204" pitchFamily="34" charset="0"/>
                  <a:buChar char="•"/>
                </a:pPr>
                <a:r>
                  <a:rPr lang="en-US" dirty="0"/>
                  <a:t>Low Variance, High Bias</a:t>
                </a:r>
              </a:p>
              <a:p>
                <a:pPr marL="342900" indent="-342900">
                  <a:buFont typeface="Arial" panose="020B0604020202020204" pitchFamily="34" charset="0"/>
                  <a:buChar char="•"/>
                </a:pPr>
                <a:r>
                  <a:rPr lang="en-US" dirty="0"/>
                  <a:t>TD(zero) converges to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smtClean="0">
                            <a:latin typeface="Cambria Math" panose="02040503050406030204" pitchFamily="18" charset="0"/>
                            <a:ea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  </m:t>
                    </m:r>
                  </m:oMath>
                </a14:m>
                <a:r>
                  <a:rPr lang="en-US" dirty="0"/>
                  <a:t>(not always with function approximation)</a:t>
                </a:r>
              </a:p>
              <a:p>
                <a:pPr marL="342900" indent="-342900">
                  <a:buFont typeface="Arial" panose="020B0604020202020204" pitchFamily="34" charset="0"/>
                  <a:buChar char="•"/>
                </a:pPr>
                <a:r>
                  <a:rPr lang="en-US" dirty="0"/>
                  <a:t>More sensitive to initial values</a:t>
                </a:r>
              </a:p>
              <a:p>
                <a:pPr marL="342900" indent="-342900">
                  <a:buFont typeface="Arial" panose="020B0604020202020204" pitchFamily="34" charset="0"/>
                  <a:buChar char="•"/>
                </a:pPr>
                <a:r>
                  <a:rPr lang="en-US" dirty="0"/>
                  <a:t>More efficient in Markov environments, because it does explore the Markov Property</a:t>
                </a:r>
              </a:p>
            </p:txBody>
          </p:sp>
        </mc:Choice>
        <mc:Fallback xmlns="">
          <p:sp>
            <p:nvSpPr>
              <p:cNvPr id="3" name="Content Placeholder 2">
                <a:extLst>
                  <a:ext uri="{FF2B5EF4-FFF2-40B4-BE49-F238E27FC236}">
                    <a16:creationId xmlns:a16="http://schemas.microsoft.com/office/drawing/2014/main" id="{9C397293-360D-4DD6-B8DA-11B9C56457FD}"/>
                  </a:ext>
                </a:extLst>
              </p:cNvPr>
              <p:cNvSpPr>
                <a:spLocks noGrp="1" noRot="1" noChangeAspect="1" noMove="1" noResize="1" noEditPoints="1" noAdjustHandles="1" noChangeArrowheads="1" noChangeShapeType="1" noTextEdit="1"/>
              </p:cNvSpPr>
              <p:nvPr>
                <p:ph idx="1"/>
              </p:nvPr>
            </p:nvSpPr>
            <p:spPr>
              <a:xfrm>
                <a:off x="478369" y="1213308"/>
                <a:ext cx="11473384" cy="4797724"/>
              </a:xfrm>
              <a:blipFill>
                <a:blip r:embed="rId2"/>
                <a:stretch>
                  <a:fillRect l="-1275" t="-1144" r="-1168" b="-2033"/>
                </a:stretch>
              </a:blipFill>
            </p:spPr>
            <p:txBody>
              <a:bodyPr/>
              <a:lstStyle/>
              <a:p>
                <a:r>
                  <a:rPr lang="en-US">
                    <a:noFill/>
                  </a:rPr>
                  <a:t> </a:t>
                </a:r>
              </a:p>
            </p:txBody>
          </p:sp>
        </mc:Fallback>
      </mc:AlternateContent>
    </p:spTree>
    <p:extLst>
      <p:ext uri="{BB962C8B-B14F-4D97-AF65-F5344CB8AC3E}">
        <p14:creationId xmlns:p14="http://schemas.microsoft.com/office/powerpoint/2010/main" val="2650050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1C451-6A24-491E-B29C-4F6EF7F5E2E9}"/>
              </a:ext>
            </a:extLst>
          </p:cNvPr>
          <p:cNvSpPr>
            <a:spLocks noGrp="1"/>
          </p:cNvSpPr>
          <p:nvPr>
            <p:ph type="title"/>
          </p:nvPr>
        </p:nvSpPr>
        <p:spPr>
          <a:xfrm>
            <a:off x="478369" y="144001"/>
            <a:ext cx="9169401" cy="555840"/>
          </a:xfrm>
        </p:spPr>
        <p:txBody>
          <a:bodyPr anchor="t">
            <a:normAutofit/>
          </a:bodyPr>
          <a:lstStyle/>
          <a:p>
            <a:r>
              <a:rPr lang="en-US" dirty="0"/>
              <a:t>Comparing the three models</a:t>
            </a:r>
          </a:p>
        </p:txBody>
      </p:sp>
      <p:pic>
        <p:nvPicPr>
          <p:cNvPr id="4" name="Picture 3">
            <a:extLst>
              <a:ext uri="{FF2B5EF4-FFF2-40B4-BE49-F238E27FC236}">
                <a16:creationId xmlns:a16="http://schemas.microsoft.com/office/drawing/2014/main" id="{A2CEE8F6-546B-4C85-9E90-0CE0D0C9448C}"/>
              </a:ext>
            </a:extLst>
          </p:cNvPr>
          <p:cNvPicPr>
            <a:picLocks noChangeAspect="1"/>
          </p:cNvPicPr>
          <p:nvPr/>
        </p:nvPicPr>
        <p:blipFill>
          <a:blip r:embed="rId2"/>
          <a:stretch>
            <a:fillRect/>
          </a:stretch>
        </p:blipFill>
        <p:spPr>
          <a:xfrm>
            <a:off x="258072" y="1356175"/>
            <a:ext cx="3388440" cy="2068512"/>
          </a:xfrm>
          <a:prstGeom prst="rect">
            <a:avLst/>
          </a:prstGeom>
        </p:spPr>
      </p:pic>
      <p:pic>
        <p:nvPicPr>
          <p:cNvPr id="5" name="Picture 4">
            <a:extLst>
              <a:ext uri="{FF2B5EF4-FFF2-40B4-BE49-F238E27FC236}">
                <a16:creationId xmlns:a16="http://schemas.microsoft.com/office/drawing/2014/main" id="{DFB3CACA-4324-43AA-9DEE-FEC05AB559EA}"/>
              </a:ext>
            </a:extLst>
          </p:cNvPr>
          <p:cNvPicPr>
            <a:picLocks noChangeAspect="1"/>
          </p:cNvPicPr>
          <p:nvPr/>
        </p:nvPicPr>
        <p:blipFill>
          <a:blip r:embed="rId3"/>
          <a:stretch>
            <a:fillRect/>
          </a:stretch>
        </p:blipFill>
        <p:spPr>
          <a:xfrm>
            <a:off x="3646512" y="1315623"/>
            <a:ext cx="3280010" cy="2068512"/>
          </a:xfrm>
          <a:prstGeom prst="rect">
            <a:avLst/>
          </a:prstGeom>
        </p:spPr>
      </p:pic>
      <p:pic>
        <p:nvPicPr>
          <p:cNvPr id="6" name="Picture 5">
            <a:extLst>
              <a:ext uri="{FF2B5EF4-FFF2-40B4-BE49-F238E27FC236}">
                <a16:creationId xmlns:a16="http://schemas.microsoft.com/office/drawing/2014/main" id="{CB4A5FF7-2326-425D-8441-6A8DBDCF43BD}"/>
              </a:ext>
            </a:extLst>
          </p:cNvPr>
          <p:cNvPicPr>
            <a:picLocks noChangeAspect="1"/>
          </p:cNvPicPr>
          <p:nvPr/>
        </p:nvPicPr>
        <p:blipFill>
          <a:blip r:embed="rId4"/>
          <a:stretch>
            <a:fillRect/>
          </a:stretch>
        </p:blipFill>
        <p:spPr>
          <a:xfrm>
            <a:off x="2242581" y="3679494"/>
            <a:ext cx="4760891" cy="3112891"/>
          </a:xfrm>
          <a:prstGeom prst="rect">
            <a:avLst/>
          </a:prstGeom>
        </p:spPr>
      </p:pic>
      <p:pic>
        <p:nvPicPr>
          <p:cNvPr id="7" name="Picture 6">
            <a:extLst>
              <a:ext uri="{FF2B5EF4-FFF2-40B4-BE49-F238E27FC236}">
                <a16:creationId xmlns:a16="http://schemas.microsoft.com/office/drawing/2014/main" id="{16CA57B0-97F2-498A-AF82-BF449043A3BD}"/>
              </a:ext>
            </a:extLst>
          </p:cNvPr>
          <p:cNvPicPr>
            <a:picLocks noChangeAspect="1"/>
          </p:cNvPicPr>
          <p:nvPr/>
        </p:nvPicPr>
        <p:blipFill>
          <a:blip r:embed="rId5"/>
          <a:stretch>
            <a:fillRect/>
          </a:stretch>
        </p:blipFill>
        <p:spPr>
          <a:xfrm>
            <a:off x="7827430" y="3105577"/>
            <a:ext cx="4149049" cy="3738509"/>
          </a:xfrm>
          <a:prstGeom prst="rect">
            <a:avLst/>
          </a:prstGeom>
        </p:spPr>
      </p:pic>
      <p:sp>
        <p:nvSpPr>
          <p:cNvPr id="8" name="TextBox 7">
            <a:extLst>
              <a:ext uri="{FF2B5EF4-FFF2-40B4-BE49-F238E27FC236}">
                <a16:creationId xmlns:a16="http://schemas.microsoft.com/office/drawing/2014/main" id="{E9B7CA36-2302-4B81-9E1D-ED22550EC121}"/>
              </a:ext>
            </a:extLst>
          </p:cNvPr>
          <p:cNvSpPr txBox="1"/>
          <p:nvPr/>
        </p:nvSpPr>
        <p:spPr bwMode="gray">
          <a:xfrm>
            <a:off x="615521" y="4304310"/>
            <a:ext cx="2430162" cy="338566"/>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400" b="1" dirty="0"/>
              <a:t>Dynamic programming</a:t>
            </a:r>
          </a:p>
        </p:txBody>
      </p:sp>
      <p:sp>
        <p:nvSpPr>
          <p:cNvPr id="9" name="TextBox 8">
            <a:extLst>
              <a:ext uri="{FF2B5EF4-FFF2-40B4-BE49-F238E27FC236}">
                <a16:creationId xmlns:a16="http://schemas.microsoft.com/office/drawing/2014/main" id="{FED9DC28-B7CA-4812-8BAD-4D5054535DDE}"/>
              </a:ext>
            </a:extLst>
          </p:cNvPr>
          <p:cNvSpPr txBox="1"/>
          <p:nvPr/>
        </p:nvSpPr>
        <p:spPr bwMode="gray">
          <a:xfrm>
            <a:off x="1417167" y="1168025"/>
            <a:ext cx="2430162" cy="338566"/>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400" b="1" dirty="0"/>
              <a:t>Monte Carlo</a:t>
            </a:r>
          </a:p>
        </p:txBody>
      </p:sp>
      <p:sp>
        <p:nvSpPr>
          <p:cNvPr id="10" name="TextBox 9">
            <a:extLst>
              <a:ext uri="{FF2B5EF4-FFF2-40B4-BE49-F238E27FC236}">
                <a16:creationId xmlns:a16="http://schemas.microsoft.com/office/drawing/2014/main" id="{7069FDF9-9206-4944-BC4C-CD1E9C3BA541}"/>
              </a:ext>
            </a:extLst>
          </p:cNvPr>
          <p:cNvSpPr txBox="1"/>
          <p:nvPr/>
        </p:nvSpPr>
        <p:spPr bwMode="gray">
          <a:xfrm>
            <a:off x="3817875" y="1086991"/>
            <a:ext cx="2430162" cy="338566"/>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en-US" sz="1400" b="1" dirty="0"/>
              <a:t>Temporal Difference</a:t>
            </a:r>
          </a:p>
        </p:txBody>
      </p:sp>
      <p:sp>
        <p:nvSpPr>
          <p:cNvPr id="11" name="TextBox 10">
            <a:extLst>
              <a:ext uri="{FF2B5EF4-FFF2-40B4-BE49-F238E27FC236}">
                <a16:creationId xmlns:a16="http://schemas.microsoft.com/office/drawing/2014/main" id="{F97319DE-F58B-43E7-A787-CC2B6D782D72}"/>
              </a:ext>
            </a:extLst>
          </p:cNvPr>
          <p:cNvSpPr txBox="1"/>
          <p:nvPr/>
        </p:nvSpPr>
        <p:spPr bwMode="gray">
          <a:xfrm>
            <a:off x="7267324" y="1228771"/>
            <a:ext cx="4760891" cy="1819229"/>
          </a:xfrm>
          <a:prstGeom prst="rect">
            <a:avLst/>
          </a:prstGeom>
          <a:solidFill>
            <a:schemeClr val="bg1">
              <a:lumMod val="95000"/>
            </a:schemeClr>
          </a:solidFill>
        </p:spPr>
        <p:txBody>
          <a:bodyPr wrap="none" lIns="0" tIns="0" rIns="0" bIns="0" rtlCol="0">
            <a:noAutofit/>
          </a:bodyPr>
          <a:lstStyle/>
          <a:p>
            <a:pPr>
              <a:spcBef>
                <a:spcPts val="300"/>
              </a:spcBef>
              <a:spcAft>
                <a:spcPts val="300"/>
              </a:spcAft>
              <a:buClr>
                <a:schemeClr val="accent1"/>
              </a:buClr>
              <a:buSzPct val="90000"/>
            </a:pPr>
            <a:r>
              <a:rPr lang="en-US" sz="1400" b="1" dirty="0"/>
              <a:t>Bootstrapping:  updating = to estimate</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MC does not bootstrap</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DP and </a:t>
            </a:r>
            <a:r>
              <a:rPr lang="en-US" sz="1400" u="sng" dirty="0"/>
              <a:t>TD bootstrap</a:t>
            </a:r>
          </a:p>
          <a:p>
            <a:pPr>
              <a:spcBef>
                <a:spcPts val="300"/>
              </a:spcBef>
              <a:spcAft>
                <a:spcPts val="300"/>
              </a:spcAft>
              <a:buClr>
                <a:schemeClr val="accent1"/>
              </a:buClr>
              <a:buSzPct val="90000"/>
            </a:pPr>
            <a:r>
              <a:rPr lang="en-US" sz="1400" b="1" dirty="0"/>
              <a:t>Sampling:  updating = to sample an expectation</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MC and </a:t>
            </a:r>
            <a:r>
              <a:rPr lang="en-US" sz="1400" u="sng" dirty="0"/>
              <a:t>TD sample</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DP does not sample</a:t>
            </a:r>
          </a:p>
        </p:txBody>
      </p:sp>
    </p:spTree>
    <p:extLst>
      <p:ext uri="{BB962C8B-B14F-4D97-AF65-F5344CB8AC3E}">
        <p14:creationId xmlns:p14="http://schemas.microsoft.com/office/powerpoint/2010/main" val="393917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EF9247-4F25-4ABF-87B9-70445CE5CD5B}"/>
              </a:ext>
            </a:extLst>
          </p:cNvPr>
          <p:cNvPicPr>
            <a:picLocks noChangeAspect="1"/>
          </p:cNvPicPr>
          <p:nvPr/>
        </p:nvPicPr>
        <p:blipFill>
          <a:blip r:embed="rId3"/>
          <a:stretch>
            <a:fillRect/>
          </a:stretch>
        </p:blipFill>
        <p:spPr>
          <a:xfrm>
            <a:off x="5805620" y="875987"/>
            <a:ext cx="6149917" cy="4328955"/>
          </a:xfrm>
          <a:prstGeom prst="rect">
            <a:avLst/>
          </a:prstGeom>
        </p:spPr>
      </p:pic>
      <p:sp>
        <p:nvSpPr>
          <p:cNvPr id="2" name="Title 1">
            <a:extLst>
              <a:ext uri="{FF2B5EF4-FFF2-40B4-BE49-F238E27FC236}">
                <a16:creationId xmlns:a16="http://schemas.microsoft.com/office/drawing/2014/main" id="{0FC21EAC-5591-4925-B881-35BF358945C8}"/>
              </a:ext>
            </a:extLst>
          </p:cNvPr>
          <p:cNvSpPr>
            <a:spLocks noGrp="1"/>
          </p:cNvSpPr>
          <p:nvPr>
            <p:ph type="title"/>
          </p:nvPr>
        </p:nvSpPr>
        <p:spPr>
          <a:xfrm>
            <a:off x="478369" y="144001"/>
            <a:ext cx="9169401" cy="555840"/>
          </a:xfrm>
        </p:spPr>
        <p:txBody>
          <a:bodyPr/>
          <a:lstStyle/>
          <a:p>
            <a:r>
              <a:rPr lang="en-US" dirty="0"/>
              <a:t>TD(lambda λ) = Trade-off between TD(0) and MC</a:t>
            </a:r>
          </a:p>
        </p:txBody>
      </p:sp>
      <p:pic>
        <p:nvPicPr>
          <p:cNvPr id="4" name="Picture 3">
            <a:extLst>
              <a:ext uri="{FF2B5EF4-FFF2-40B4-BE49-F238E27FC236}">
                <a16:creationId xmlns:a16="http://schemas.microsoft.com/office/drawing/2014/main" id="{8ADB89EA-CC66-4F75-A036-B87EE9E6A3E3}"/>
              </a:ext>
            </a:extLst>
          </p:cNvPr>
          <p:cNvPicPr>
            <a:picLocks noChangeAspect="1"/>
          </p:cNvPicPr>
          <p:nvPr/>
        </p:nvPicPr>
        <p:blipFill>
          <a:blip r:embed="rId4"/>
          <a:stretch>
            <a:fillRect/>
          </a:stretch>
        </p:blipFill>
        <p:spPr>
          <a:xfrm>
            <a:off x="315317" y="1429875"/>
            <a:ext cx="4765618" cy="3378609"/>
          </a:xfrm>
          <a:prstGeom prst="rect">
            <a:avLst/>
          </a:prstGeom>
        </p:spPr>
      </p:pic>
      <p:sp>
        <p:nvSpPr>
          <p:cNvPr id="8" name="TextBox 7">
            <a:extLst>
              <a:ext uri="{FF2B5EF4-FFF2-40B4-BE49-F238E27FC236}">
                <a16:creationId xmlns:a16="http://schemas.microsoft.com/office/drawing/2014/main" id="{FD79FF95-3F1D-4A0D-8C2C-C600EC0CFC89}"/>
              </a:ext>
            </a:extLst>
          </p:cNvPr>
          <p:cNvSpPr txBox="1"/>
          <p:nvPr/>
        </p:nvSpPr>
        <p:spPr bwMode="gray">
          <a:xfrm>
            <a:off x="7177017" y="5063076"/>
            <a:ext cx="5003070" cy="338555"/>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r>
              <a:rPr lang="en-US" sz="1600" dirty="0"/>
              <a:t>𝛼 (alpha) = Learning rate also called step size</a:t>
            </a:r>
          </a:p>
        </p:txBody>
      </p:sp>
      <p:sp>
        <p:nvSpPr>
          <p:cNvPr id="6" name="TextBox 5">
            <a:extLst>
              <a:ext uri="{FF2B5EF4-FFF2-40B4-BE49-F238E27FC236}">
                <a16:creationId xmlns:a16="http://schemas.microsoft.com/office/drawing/2014/main" id="{42CEC20E-4BB8-46D5-B92C-D6FA0FA2D867}"/>
              </a:ext>
            </a:extLst>
          </p:cNvPr>
          <p:cNvSpPr txBox="1"/>
          <p:nvPr/>
        </p:nvSpPr>
        <p:spPr bwMode="gray">
          <a:xfrm>
            <a:off x="516644" y="3990509"/>
            <a:ext cx="2228504" cy="70563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b="1" dirty="0"/>
              <a:t>Which n-value is the best?</a:t>
            </a:r>
          </a:p>
        </p:txBody>
      </p:sp>
      <p:cxnSp>
        <p:nvCxnSpPr>
          <p:cNvPr id="7" name="Connector: Elbow 6">
            <a:extLst>
              <a:ext uri="{FF2B5EF4-FFF2-40B4-BE49-F238E27FC236}">
                <a16:creationId xmlns:a16="http://schemas.microsoft.com/office/drawing/2014/main" id="{CA82BFCF-27EC-4BA1-B44C-0078479AD081}"/>
              </a:ext>
            </a:extLst>
          </p:cNvPr>
          <p:cNvCxnSpPr>
            <a:cxnSpLocks/>
            <a:endCxn id="9" idx="1"/>
          </p:cNvCxnSpPr>
          <p:nvPr/>
        </p:nvCxnSpPr>
        <p:spPr bwMode="gray">
          <a:xfrm>
            <a:off x="4567378" y="1370487"/>
            <a:ext cx="1320800" cy="1310509"/>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 name="Left Brace 8">
            <a:extLst>
              <a:ext uri="{FF2B5EF4-FFF2-40B4-BE49-F238E27FC236}">
                <a16:creationId xmlns:a16="http://schemas.microsoft.com/office/drawing/2014/main" id="{1A945967-4DB0-4855-AD95-5F6A0AD2B5DB}"/>
              </a:ext>
            </a:extLst>
          </p:cNvPr>
          <p:cNvSpPr/>
          <p:nvPr/>
        </p:nvSpPr>
        <p:spPr bwMode="gray">
          <a:xfrm>
            <a:off x="5888178" y="2529994"/>
            <a:ext cx="285226" cy="302004"/>
          </a:xfrm>
          <a:prstGeom prst="lef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a:extLst>
              <a:ext uri="{FF2B5EF4-FFF2-40B4-BE49-F238E27FC236}">
                <a16:creationId xmlns:a16="http://schemas.microsoft.com/office/drawing/2014/main" id="{3D767D99-3332-4152-B898-8B9111D66D59}"/>
              </a:ext>
            </a:extLst>
          </p:cNvPr>
          <p:cNvSpPr/>
          <p:nvPr/>
        </p:nvSpPr>
        <p:spPr bwMode="gray">
          <a:xfrm>
            <a:off x="4533821" y="1328905"/>
            <a:ext cx="67112" cy="1102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8" name="Connector: Elbow 17">
            <a:extLst>
              <a:ext uri="{FF2B5EF4-FFF2-40B4-BE49-F238E27FC236}">
                <a16:creationId xmlns:a16="http://schemas.microsoft.com/office/drawing/2014/main" id="{CF1F7EF1-7F7F-4BE8-B51C-72F5A7D4FC24}"/>
              </a:ext>
            </a:extLst>
          </p:cNvPr>
          <p:cNvCxnSpPr>
            <a:cxnSpLocks/>
            <a:stCxn id="20" idx="0"/>
            <a:endCxn id="23" idx="1"/>
          </p:cNvCxnSpPr>
          <p:nvPr/>
        </p:nvCxnSpPr>
        <p:spPr bwMode="gray">
          <a:xfrm rot="16200000" flipH="1">
            <a:off x="3155285" y="-1179896"/>
            <a:ext cx="349943" cy="5232663"/>
          </a:xfrm>
          <a:prstGeom prst="bentConnector4">
            <a:avLst>
              <a:gd name="adj1" fmla="val -65325"/>
              <a:gd name="adj2" fmla="val 8982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2E63074A-F774-4621-A32D-D66F9E096F6E}"/>
              </a:ext>
            </a:extLst>
          </p:cNvPr>
          <p:cNvSpPr/>
          <p:nvPr/>
        </p:nvSpPr>
        <p:spPr bwMode="gray">
          <a:xfrm>
            <a:off x="680370" y="1261464"/>
            <a:ext cx="67112" cy="1102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3" name="Left Brace 22">
            <a:extLst>
              <a:ext uri="{FF2B5EF4-FFF2-40B4-BE49-F238E27FC236}">
                <a16:creationId xmlns:a16="http://schemas.microsoft.com/office/drawing/2014/main" id="{46778085-659F-48BD-8D7B-E9343821733B}"/>
              </a:ext>
            </a:extLst>
          </p:cNvPr>
          <p:cNvSpPr/>
          <p:nvPr/>
        </p:nvSpPr>
        <p:spPr bwMode="gray">
          <a:xfrm>
            <a:off x="5946589" y="1460405"/>
            <a:ext cx="285226" cy="302004"/>
          </a:xfrm>
          <a:prstGeom prst="lef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3275815F-2835-BA5A-EF7B-D8BE7C9E317A}"/>
              </a:ext>
            </a:extLst>
          </p:cNvPr>
          <p:cNvSpPr txBox="1"/>
          <p:nvPr/>
        </p:nvSpPr>
        <p:spPr bwMode="gray">
          <a:xfrm>
            <a:off x="8663904" y="3300265"/>
            <a:ext cx="3429000" cy="338554"/>
          </a:xfrm>
          <a:prstGeom prst="rect">
            <a:avLst/>
          </a:prstGeom>
          <a:noFill/>
        </p:spPr>
        <p:txBody>
          <a:bodyPr wrap="square">
            <a:spAutoFit/>
          </a:bodyPr>
          <a:lstStyle/>
          <a:p>
            <a:pPr marL="182563" indent="-182563">
              <a:spcBef>
                <a:spcPts val="300"/>
              </a:spcBef>
              <a:spcAft>
                <a:spcPts val="300"/>
              </a:spcAft>
              <a:buClr>
                <a:schemeClr val="accent1"/>
              </a:buClr>
              <a:buSzPct val="90000"/>
              <a:buFont typeface="Arial" panose="020B0604020202020204" pitchFamily="34" charset="0"/>
              <a:buChar char="■"/>
            </a:pPr>
            <a:r>
              <a:rPr lang="en-US" sz="1600" b="0" i="0" u="none" strike="noStrike" baseline="0" dirty="0">
                <a:latin typeface="LibertineMathMI"/>
              </a:rPr>
              <a:t>𝛾 (</a:t>
            </a:r>
            <a:r>
              <a:rPr lang="en-US" sz="1600" dirty="0"/>
              <a:t>gamma) = Discount rate</a:t>
            </a:r>
          </a:p>
        </p:txBody>
      </p:sp>
      <p:sp>
        <p:nvSpPr>
          <p:cNvPr id="13" name="Rectangle 12">
            <a:extLst>
              <a:ext uri="{FF2B5EF4-FFF2-40B4-BE49-F238E27FC236}">
                <a16:creationId xmlns:a16="http://schemas.microsoft.com/office/drawing/2014/main" id="{C99F860A-9FFF-4716-F2E3-0FBF0142B927}"/>
              </a:ext>
            </a:extLst>
          </p:cNvPr>
          <p:cNvSpPr/>
          <p:nvPr/>
        </p:nvSpPr>
        <p:spPr bwMode="gray">
          <a:xfrm>
            <a:off x="18184" y="5888890"/>
            <a:ext cx="12142036" cy="94807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2" name="TextBox 11">
            <a:extLst>
              <a:ext uri="{FF2B5EF4-FFF2-40B4-BE49-F238E27FC236}">
                <a16:creationId xmlns:a16="http://schemas.microsoft.com/office/drawing/2014/main" id="{01D0C666-3876-7177-8507-CF478D5ED0C1}"/>
              </a:ext>
            </a:extLst>
          </p:cNvPr>
          <p:cNvSpPr txBox="1"/>
          <p:nvPr/>
        </p:nvSpPr>
        <p:spPr bwMode="gray">
          <a:xfrm>
            <a:off x="-38175" y="5888890"/>
            <a:ext cx="6845631" cy="646331"/>
          </a:xfrm>
          <a:prstGeom prst="rect">
            <a:avLst/>
          </a:prstGeom>
          <a:noFill/>
        </p:spPr>
        <p:txBody>
          <a:bodyPr wrap="square">
            <a:spAutoFit/>
          </a:bodyPr>
          <a:lstStyle/>
          <a:p>
            <a:pPr algn="l"/>
            <a:r>
              <a:rPr lang="en-US" sz="1800" b="0" i="0" u="none" strike="noStrike" baseline="0" dirty="0">
                <a:latin typeface="LinLibertineT"/>
              </a:rPr>
              <a:t>TD is proven to converge to optimal values if we start with a large step size </a:t>
            </a:r>
            <a:r>
              <a:rPr lang="en-US" sz="1800" b="0" i="0" u="none" strike="noStrike" baseline="0" dirty="0">
                <a:latin typeface="LibertineMathMI"/>
              </a:rPr>
              <a:t>𝛼</a:t>
            </a:r>
            <a:r>
              <a:rPr lang="en-US" sz="1100" b="0" i="0" u="none" strike="noStrike" baseline="0" dirty="0">
                <a:latin typeface="LibertineMathMI"/>
              </a:rPr>
              <a:t>𝑡 </a:t>
            </a:r>
            <a:r>
              <a:rPr lang="en-US" sz="1800" b="0" i="0" u="none" strike="noStrike" baseline="0" dirty="0">
                <a:latin typeface="LinLibertineT"/>
              </a:rPr>
              <a:t>and gradually reduce it over time [Dayan &amp; </a:t>
            </a:r>
            <a:r>
              <a:rPr lang="en-US" sz="1800" b="0" i="0" u="none" strike="noStrike" baseline="0" dirty="0" err="1">
                <a:latin typeface="LinLibertineT"/>
              </a:rPr>
              <a:t>Sejnowski</a:t>
            </a:r>
            <a:r>
              <a:rPr lang="en-US" sz="1800" b="0" i="0" u="none" strike="noStrike" baseline="0" dirty="0">
                <a:latin typeface="LinLibertineT"/>
              </a:rPr>
              <a:t> 1994]. </a:t>
            </a:r>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B6D1EBF-4B2D-2F0D-B545-1505EA45917B}"/>
                  </a:ext>
                </a:extLst>
              </p:cNvPr>
              <p:cNvSpPr txBox="1"/>
              <p:nvPr/>
            </p:nvSpPr>
            <p:spPr bwMode="gray">
              <a:xfrm>
                <a:off x="10039751" y="6219854"/>
                <a:ext cx="1071452" cy="664402"/>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𝑡</m:t>
                          </m:r>
                          <m:r>
                            <a:rPr lang="en-US" sz="1400" b="0" i="1" smtClean="0">
                              <a:latin typeface="Cambria Math" panose="02040503050406030204" pitchFamily="18" charset="0"/>
                            </a:rPr>
                            <m:t>=1</m:t>
                          </m:r>
                        </m:sub>
                        <m:sup>
                          <m:r>
                            <a:rPr lang="en-US" sz="1400" i="1">
                              <a:latin typeface="Cambria Math" panose="02040503050406030204" pitchFamily="18" charset="0"/>
                              <a:ea typeface="Cambria Math" panose="02040503050406030204" pitchFamily="18" charset="0"/>
                            </a:rPr>
                            <m:t>∞</m:t>
                          </m:r>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𝛼</m:t>
                              </m:r>
                            </m:e>
                            <m:sub>
                              <m:r>
                                <a:rPr lang="en-US" sz="1400" b="0" i="1" smtClean="0">
                                  <a:latin typeface="Cambria Math" panose="02040503050406030204" pitchFamily="18" charset="0"/>
                                </a:rPr>
                                <m:t>𝑡</m:t>
                              </m:r>
                            </m:sub>
                          </m:sSub>
                        </m:e>
                      </m:nary>
                      <m:r>
                        <a:rPr lang="en-US" sz="1400" b="0" i="1" smtClean="0">
                          <a:latin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m:t>
                      </m:r>
                    </m:oMath>
                  </m:oMathPara>
                </a14:m>
                <a:endParaRPr lang="en-US" sz="1400" dirty="0" err="1"/>
              </a:p>
            </p:txBody>
          </p:sp>
        </mc:Choice>
        <mc:Fallback xmlns="">
          <p:sp>
            <p:nvSpPr>
              <p:cNvPr id="17" name="TextBox 16">
                <a:extLst>
                  <a:ext uri="{FF2B5EF4-FFF2-40B4-BE49-F238E27FC236}">
                    <a16:creationId xmlns:a16="http://schemas.microsoft.com/office/drawing/2014/main" id="{6B6D1EBF-4B2D-2F0D-B545-1505EA45917B}"/>
                  </a:ext>
                </a:extLst>
              </p:cNvPr>
              <p:cNvSpPr txBox="1">
                <a:spLocks noRot="1" noChangeAspect="1" noMove="1" noResize="1" noEditPoints="1" noAdjustHandles="1" noChangeArrowheads="1" noChangeShapeType="1" noTextEdit="1"/>
              </p:cNvSpPr>
              <p:nvPr/>
            </p:nvSpPr>
            <p:spPr bwMode="gray">
              <a:xfrm>
                <a:off x="10039751" y="6219854"/>
                <a:ext cx="1071452" cy="66440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59AC49-11D0-F7EE-1F49-84480AF1C690}"/>
                  </a:ext>
                </a:extLst>
              </p:cNvPr>
              <p:cNvSpPr txBox="1"/>
              <p:nvPr/>
            </p:nvSpPr>
            <p:spPr bwMode="gray">
              <a:xfrm>
                <a:off x="11111203" y="6204685"/>
                <a:ext cx="914400" cy="645330"/>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𝑡</m:t>
                          </m:r>
                          <m:r>
                            <a:rPr lang="en-US" sz="1400" b="0" i="1" smtClean="0">
                              <a:latin typeface="Cambria Math" panose="02040503050406030204" pitchFamily="18" charset="0"/>
                            </a:rPr>
                            <m:t>=1</m:t>
                          </m:r>
                        </m:sub>
                        <m:sup>
                          <m:r>
                            <a:rPr lang="en-US" sz="1400" i="1">
                              <a:latin typeface="Cambria Math" panose="02040503050406030204" pitchFamily="18" charset="0"/>
                              <a:ea typeface="Cambria Math" panose="02040503050406030204" pitchFamily="18" charset="0"/>
                            </a:rPr>
                            <m:t>∞</m:t>
                          </m:r>
                        </m:sup>
                        <m:e>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𝛼</m:t>
                              </m:r>
                            </m:e>
                            <m:sub>
                              <m:r>
                                <a:rPr lang="en-US" sz="1400" b="0" i="1" smtClean="0">
                                  <a:latin typeface="Cambria Math" panose="02040503050406030204" pitchFamily="18" charset="0"/>
                                </a:rPr>
                                <m:t>𝑡</m:t>
                              </m:r>
                            </m:sub>
                            <m:sup>
                              <m:r>
                                <a:rPr lang="en-US" sz="1400" b="0" i="1" smtClean="0">
                                  <a:latin typeface="Cambria Math" panose="02040503050406030204" pitchFamily="18" charset="0"/>
                                </a:rPr>
                                <m:t>2</m:t>
                              </m:r>
                            </m:sup>
                          </m:sSubSup>
                        </m:e>
                      </m:nary>
                      <m:r>
                        <a:rPr lang="en-US" sz="1400" b="0" i="1" smtClean="0">
                          <a:latin typeface="Cambria Math" panose="02040503050406030204" pitchFamily="18" charset="0"/>
                        </a:rPr>
                        <m:t>&lt;</m:t>
                      </m:r>
                      <m:r>
                        <a:rPr lang="en-US" sz="1400" b="0" i="1" smtClean="0">
                          <a:latin typeface="Cambria Math" panose="02040503050406030204" pitchFamily="18" charset="0"/>
                          <a:ea typeface="Cambria Math" panose="02040503050406030204" pitchFamily="18" charset="0"/>
                        </a:rPr>
                        <m:t>∞</m:t>
                      </m:r>
                    </m:oMath>
                  </m:oMathPara>
                </a14:m>
                <a:endParaRPr lang="en-US" sz="1400" dirty="0" err="1"/>
              </a:p>
            </p:txBody>
          </p:sp>
        </mc:Choice>
        <mc:Fallback xmlns="">
          <p:sp>
            <p:nvSpPr>
              <p:cNvPr id="19" name="TextBox 18">
                <a:extLst>
                  <a:ext uri="{FF2B5EF4-FFF2-40B4-BE49-F238E27FC236}">
                    <a16:creationId xmlns:a16="http://schemas.microsoft.com/office/drawing/2014/main" id="{8C59AC49-11D0-F7EE-1F49-84480AF1C690}"/>
                  </a:ext>
                </a:extLst>
              </p:cNvPr>
              <p:cNvSpPr txBox="1">
                <a:spLocks noRot="1" noChangeAspect="1" noMove="1" noResize="1" noEditPoints="1" noAdjustHandles="1" noChangeArrowheads="1" noChangeShapeType="1" noTextEdit="1"/>
              </p:cNvSpPr>
              <p:nvPr/>
            </p:nvSpPr>
            <p:spPr bwMode="gray">
              <a:xfrm>
                <a:off x="11111203" y="6204685"/>
                <a:ext cx="914400" cy="645330"/>
              </a:xfrm>
              <a:prstGeom prst="rect">
                <a:avLst/>
              </a:prstGeom>
              <a:blipFill>
                <a:blip r:embed="rId6"/>
                <a:stretch>
                  <a:fillRect/>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5B55E8B5-8830-D963-A1A9-8C99191C7AE3}"/>
              </a:ext>
            </a:extLst>
          </p:cNvPr>
          <p:cNvSpPr txBox="1"/>
          <p:nvPr/>
        </p:nvSpPr>
        <p:spPr bwMode="gray">
          <a:xfrm>
            <a:off x="7954192" y="5967641"/>
            <a:ext cx="2535894" cy="923330"/>
          </a:xfrm>
          <a:prstGeom prst="rect">
            <a:avLst/>
          </a:prstGeom>
          <a:noFill/>
        </p:spPr>
        <p:txBody>
          <a:bodyPr wrap="square">
            <a:spAutoFit/>
          </a:bodyPr>
          <a:lstStyle/>
          <a:p>
            <a:r>
              <a:rPr lang="en-US" sz="1800" b="0" i="0" u="none" strike="noStrike" baseline="0" dirty="0">
                <a:latin typeface="LinLibertineT"/>
              </a:rPr>
              <a:t>Formally, TD will converge to optimal values if:</a:t>
            </a:r>
            <a:endParaRPr lang="en-US" dirty="0"/>
          </a:p>
        </p:txBody>
      </p:sp>
      <p:sp>
        <p:nvSpPr>
          <p:cNvPr id="25" name="TextBox 24">
            <a:extLst>
              <a:ext uri="{FF2B5EF4-FFF2-40B4-BE49-F238E27FC236}">
                <a16:creationId xmlns:a16="http://schemas.microsoft.com/office/drawing/2014/main" id="{AC650570-1761-4CF2-5D0D-DF4D2984F3AA}"/>
              </a:ext>
            </a:extLst>
          </p:cNvPr>
          <p:cNvSpPr txBox="1"/>
          <p:nvPr/>
        </p:nvSpPr>
        <p:spPr bwMode="gray">
          <a:xfrm>
            <a:off x="-18498" y="6583046"/>
            <a:ext cx="6381298" cy="253916"/>
          </a:xfrm>
          <a:prstGeom prst="rect">
            <a:avLst/>
          </a:prstGeom>
          <a:noFill/>
        </p:spPr>
        <p:txBody>
          <a:bodyPr wrap="square">
            <a:spAutoFit/>
          </a:bodyPr>
          <a:lstStyle/>
          <a:p>
            <a:r>
              <a:rPr lang="en-US" sz="1050" b="0" i="0" u="none" strike="noStrike" baseline="0" dirty="0">
                <a:solidFill>
                  <a:schemeClr val="bg2">
                    <a:lumMod val="50000"/>
                  </a:schemeClr>
                </a:solidFill>
                <a:latin typeface="LinLibertineTB"/>
              </a:rPr>
              <a:t>Dayan &amp; </a:t>
            </a:r>
            <a:r>
              <a:rPr lang="en-US" sz="1050" b="0" i="0" u="none" strike="noStrike" baseline="0" dirty="0" err="1">
                <a:solidFill>
                  <a:schemeClr val="bg2">
                    <a:lumMod val="50000"/>
                  </a:schemeClr>
                </a:solidFill>
                <a:latin typeface="LinLibertineTB"/>
              </a:rPr>
              <a:t>Sejnowski</a:t>
            </a:r>
            <a:r>
              <a:rPr lang="en-US" sz="1050" dirty="0">
                <a:solidFill>
                  <a:schemeClr val="bg2">
                    <a:lumMod val="50000"/>
                  </a:schemeClr>
                </a:solidFill>
                <a:latin typeface="LinLibertineTB"/>
              </a:rPr>
              <a:t>, 1994, </a:t>
            </a:r>
            <a:r>
              <a:rPr lang="en-US" sz="1050" b="0" i="0" u="none" strike="noStrike" baseline="0" dirty="0">
                <a:solidFill>
                  <a:schemeClr val="bg2">
                    <a:lumMod val="50000"/>
                  </a:schemeClr>
                </a:solidFill>
                <a:latin typeface="LinLibertineTB"/>
              </a:rPr>
              <a:t>TD-lambda converges with probability 1</a:t>
            </a:r>
            <a:r>
              <a:rPr lang="en-US" sz="1050" b="0" i="0" u="none" strike="noStrike" baseline="0" dirty="0">
                <a:solidFill>
                  <a:schemeClr val="bg2">
                    <a:lumMod val="50000"/>
                  </a:schemeClr>
                </a:solidFill>
                <a:latin typeface="LinLibertineT"/>
              </a:rPr>
              <a:t>. </a:t>
            </a:r>
            <a:r>
              <a:rPr lang="en-US" sz="1050" b="0" i="0" u="none" strike="noStrike" baseline="0" dirty="0" err="1">
                <a:solidFill>
                  <a:schemeClr val="bg2">
                    <a:lumMod val="50000"/>
                  </a:schemeClr>
                </a:solidFill>
                <a:latin typeface="LinLibertineT"/>
              </a:rPr>
              <a:t>en</a:t>
            </a:r>
            <a:r>
              <a:rPr lang="en-US" sz="1050" b="0" i="0" u="none" strike="noStrike" baseline="0" dirty="0">
                <a:solidFill>
                  <a:schemeClr val="bg2">
                    <a:lumMod val="50000"/>
                  </a:schemeClr>
                </a:solidFill>
                <a:latin typeface="LinLibertineT"/>
              </a:rPr>
              <a:t>. </a:t>
            </a:r>
            <a:r>
              <a:rPr lang="en-US" sz="1050" b="0" i="0" u="none" strike="noStrike" baseline="0" dirty="0">
                <a:solidFill>
                  <a:schemeClr val="bg2">
                    <a:lumMod val="50000"/>
                  </a:schemeClr>
                </a:solidFill>
                <a:latin typeface="LinLibertineTI"/>
              </a:rPr>
              <a:t>Machine Learning </a:t>
            </a:r>
            <a:r>
              <a:rPr lang="en-US" sz="1050" b="0" i="0" u="none" strike="noStrike" baseline="0" dirty="0">
                <a:solidFill>
                  <a:schemeClr val="bg2">
                    <a:lumMod val="50000"/>
                  </a:schemeClr>
                </a:solidFill>
                <a:latin typeface="LinLibertineT"/>
              </a:rPr>
              <a:t>14:3, 295–301. </a:t>
            </a:r>
            <a:endParaRPr lang="en-US" sz="1050" dirty="0">
              <a:solidFill>
                <a:schemeClr val="bg2">
                  <a:lumMod val="50000"/>
                </a:schemeClr>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118FA31-C4C8-6D61-9E58-AF4095190814}"/>
                  </a:ext>
                </a:extLst>
              </p:cNvPr>
              <p:cNvSpPr txBox="1"/>
              <p:nvPr/>
            </p:nvSpPr>
            <p:spPr bwMode="gray">
              <a:xfrm>
                <a:off x="230679" y="2542158"/>
                <a:ext cx="582943" cy="257175"/>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m:t>
                      </m:r>
                      <m:r>
                        <a:rPr lang="en-US" sz="1600" i="1" dirty="0" smtClean="0">
                          <a:latin typeface="Cambria Math" panose="02040503050406030204" pitchFamily="18" charset="0"/>
                        </a:rPr>
                        <m:t>𝜆</m:t>
                      </m:r>
                    </m:oMath>
                  </m:oMathPara>
                </a14:m>
                <a:endParaRPr lang="en-US" sz="1200" dirty="0"/>
              </a:p>
            </p:txBody>
          </p:sp>
        </mc:Choice>
        <mc:Fallback xmlns="">
          <p:sp>
            <p:nvSpPr>
              <p:cNvPr id="3" name="TextBox 2">
                <a:extLst>
                  <a:ext uri="{FF2B5EF4-FFF2-40B4-BE49-F238E27FC236}">
                    <a16:creationId xmlns:a16="http://schemas.microsoft.com/office/drawing/2014/main" id="{8118FA31-C4C8-6D61-9E58-AF4095190814}"/>
                  </a:ext>
                </a:extLst>
              </p:cNvPr>
              <p:cNvSpPr txBox="1">
                <a:spLocks noRot="1" noChangeAspect="1" noMove="1" noResize="1" noEditPoints="1" noAdjustHandles="1" noChangeArrowheads="1" noChangeShapeType="1" noTextEdit="1"/>
              </p:cNvSpPr>
              <p:nvPr/>
            </p:nvSpPr>
            <p:spPr bwMode="gray">
              <a:xfrm>
                <a:off x="230679" y="2542158"/>
                <a:ext cx="582943" cy="257175"/>
              </a:xfrm>
              <a:prstGeom prst="rect">
                <a:avLst/>
              </a:prstGeom>
              <a:blipFill>
                <a:blip r:embed="rId7"/>
                <a:stretch>
                  <a:fillRect l="-2105" r="-2105"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EEFECB8-F4A1-5B72-B7B0-52741CDAFB7A}"/>
                  </a:ext>
                </a:extLst>
              </p:cNvPr>
              <p:cNvSpPr txBox="1"/>
              <p:nvPr/>
            </p:nvSpPr>
            <p:spPr bwMode="gray">
              <a:xfrm>
                <a:off x="992318" y="3106722"/>
                <a:ext cx="977078" cy="442068"/>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d>
                        <m:dPr>
                          <m:ctrlPr>
                            <a:rPr lang="en-US" sz="1600" b="0" i="1" dirty="0" smtClean="0">
                              <a:latin typeface="Cambria Math" panose="02040503050406030204" pitchFamily="18" charset="0"/>
                            </a:rPr>
                          </m:ctrlPr>
                        </m:dPr>
                        <m:e>
                          <m:r>
                            <a:rPr lang="en-US" sz="1600" i="1" dirty="0" smtClean="0">
                              <a:latin typeface="Cambria Math" panose="02040503050406030204" pitchFamily="18" charset="0"/>
                            </a:rPr>
                            <m:t>1−</m:t>
                          </m:r>
                          <m:r>
                            <a:rPr lang="en-US" sz="1600" i="1" dirty="0" smtClean="0">
                              <a:latin typeface="Cambria Math" panose="02040503050406030204" pitchFamily="18" charset="0"/>
                            </a:rPr>
                            <m:t>𝜆</m:t>
                          </m:r>
                        </m:e>
                      </m:d>
                      <m:r>
                        <a:rPr lang="en-US" sz="1600" b="0" i="1" dirty="0" smtClean="0">
                          <a:latin typeface="Cambria Math" panose="02040503050406030204" pitchFamily="18" charset="0"/>
                        </a:rPr>
                        <m:t>𝜆</m:t>
                      </m:r>
                    </m:oMath>
                  </m:oMathPara>
                </a14:m>
                <a:endParaRPr lang="en-US" sz="1200" dirty="0"/>
              </a:p>
            </p:txBody>
          </p:sp>
        </mc:Choice>
        <mc:Fallback xmlns="">
          <p:sp>
            <p:nvSpPr>
              <p:cNvPr id="11" name="TextBox 10">
                <a:extLst>
                  <a:ext uri="{FF2B5EF4-FFF2-40B4-BE49-F238E27FC236}">
                    <a16:creationId xmlns:a16="http://schemas.microsoft.com/office/drawing/2014/main" id="{DEEFECB8-F4A1-5B72-B7B0-52741CDAFB7A}"/>
                  </a:ext>
                </a:extLst>
              </p:cNvPr>
              <p:cNvSpPr txBox="1">
                <a:spLocks noRot="1" noChangeAspect="1" noMove="1" noResize="1" noEditPoints="1" noAdjustHandles="1" noChangeArrowheads="1" noChangeShapeType="1" noTextEdit="1"/>
              </p:cNvSpPr>
              <p:nvPr/>
            </p:nvSpPr>
            <p:spPr bwMode="gray">
              <a:xfrm>
                <a:off x="992318" y="3106722"/>
                <a:ext cx="977078" cy="442068"/>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9664E55-62D8-F0D5-A70B-06A0324EBC86}"/>
                  </a:ext>
                </a:extLst>
              </p:cNvPr>
              <p:cNvSpPr txBox="1"/>
              <p:nvPr/>
            </p:nvSpPr>
            <p:spPr bwMode="gray">
              <a:xfrm>
                <a:off x="1969396" y="3626984"/>
                <a:ext cx="977078" cy="329833"/>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m:t>
                      </m:r>
                      <m:r>
                        <a:rPr lang="en-US" sz="1600" i="1" dirty="0" smtClean="0">
                          <a:latin typeface="Cambria Math" panose="02040503050406030204" pitchFamily="18" charset="0"/>
                        </a:rPr>
                        <m:t>1−</m:t>
                      </m:r>
                      <m:r>
                        <a:rPr lang="en-US" sz="1600" i="1" dirty="0" smtClean="0">
                          <a:latin typeface="Cambria Math" panose="02040503050406030204" pitchFamily="18" charset="0"/>
                        </a:rPr>
                        <m:t>𝜆</m:t>
                      </m:r>
                      <m:r>
                        <a:rPr lang="en-US" sz="1600" b="0" i="1" dirty="0" smtClean="0">
                          <a:latin typeface="Cambria Math" panose="02040503050406030204" pitchFamily="18" charset="0"/>
                        </a:rPr>
                        <m:t> )</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𝜆</m:t>
                          </m:r>
                        </m:e>
                        <m:sup>
                          <m:r>
                            <a:rPr lang="en-US" sz="1600" b="0" i="1" dirty="0" smtClean="0">
                              <a:latin typeface="Cambria Math" panose="02040503050406030204" pitchFamily="18" charset="0"/>
                            </a:rPr>
                            <m:t>2</m:t>
                          </m:r>
                        </m:sup>
                      </m:sSup>
                    </m:oMath>
                  </m:oMathPara>
                </a14:m>
                <a:endParaRPr lang="en-US" sz="1200" dirty="0"/>
              </a:p>
            </p:txBody>
          </p:sp>
        </mc:Choice>
        <mc:Fallback xmlns="">
          <p:sp>
            <p:nvSpPr>
              <p:cNvPr id="14" name="TextBox 13">
                <a:extLst>
                  <a:ext uri="{FF2B5EF4-FFF2-40B4-BE49-F238E27FC236}">
                    <a16:creationId xmlns:a16="http://schemas.microsoft.com/office/drawing/2014/main" id="{F9664E55-62D8-F0D5-A70B-06A0324EBC86}"/>
                  </a:ext>
                </a:extLst>
              </p:cNvPr>
              <p:cNvSpPr txBox="1">
                <a:spLocks noRot="1" noChangeAspect="1" noMove="1" noResize="1" noEditPoints="1" noAdjustHandles="1" noChangeArrowheads="1" noChangeShapeType="1" noTextEdit="1"/>
              </p:cNvSpPr>
              <p:nvPr/>
            </p:nvSpPr>
            <p:spPr bwMode="gray">
              <a:xfrm>
                <a:off x="1969396" y="3626984"/>
                <a:ext cx="977078" cy="329833"/>
              </a:xfrm>
              <a:prstGeom prst="rect">
                <a:avLst/>
              </a:prstGeom>
              <a:blipFill>
                <a:blip r:embed="rId9"/>
                <a:stretch>
                  <a:fillRect l="-3750" b="-18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EC9F98B-8600-CA55-F4E2-90ACB02126D9}"/>
                  </a:ext>
                </a:extLst>
              </p:cNvPr>
              <p:cNvSpPr txBox="1"/>
              <p:nvPr/>
            </p:nvSpPr>
            <p:spPr bwMode="gray">
              <a:xfrm>
                <a:off x="2946474" y="4226007"/>
                <a:ext cx="977078" cy="329833"/>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m:t>
                      </m:r>
                      <m:r>
                        <a:rPr lang="en-US" sz="1600" i="1" dirty="0" smtClean="0">
                          <a:latin typeface="Cambria Math" panose="02040503050406030204" pitchFamily="18" charset="0"/>
                        </a:rPr>
                        <m:t>1−</m:t>
                      </m:r>
                      <m:r>
                        <a:rPr lang="en-US" sz="1600" i="1" dirty="0" smtClean="0">
                          <a:latin typeface="Cambria Math" panose="02040503050406030204" pitchFamily="18" charset="0"/>
                        </a:rPr>
                        <m:t>𝜆</m:t>
                      </m:r>
                      <m:r>
                        <a:rPr lang="en-US" sz="1600" b="0" i="1" dirty="0" smtClean="0">
                          <a:latin typeface="Cambria Math" panose="02040503050406030204" pitchFamily="18" charset="0"/>
                        </a:rPr>
                        <m:t> )</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𝜆</m:t>
                          </m:r>
                        </m:e>
                        <m:sup>
                          <m:r>
                            <a:rPr lang="en-US" sz="1600" b="0" i="1" dirty="0" smtClean="0">
                              <a:latin typeface="Cambria Math" panose="02040503050406030204" pitchFamily="18" charset="0"/>
                            </a:rPr>
                            <m:t>3</m:t>
                          </m:r>
                        </m:sup>
                      </m:sSup>
                    </m:oMath>
                  </m:oMathPara>
                </a14:m>
                <a:endParaRPr lang="en-US" sz="1200" dirty="0"/>
              </a:p>
            </p:txBody>
          </p:sp>
        </mc:Choice>
        <mc:Fallback xmlns="">
          <p:sp>
            <p:nvSpPr>
              <p:cNvPr id="15" name="TextBox 14">
                <a:extLst>
                  <a:ext uri="{FF2B5EF4-FFF2-40B4-BE49-F238E27FC236}">
                    <a16:creationId xmlns:a16="http://schemas.microsoft.com/office/drawing/2014/main" id="{5EC9F98B-8600-CA55-F4E2-90ACB02126D9}"/>
                  </a:ext>
                </a:extLst>
              </p:cNvPr>
              <p:cNvSpPr txBox="1">
                <a:spLocks noRot="1" noChangeAspect="1" noMove="1" noResize="1" noEditPoints="1" noAdjustHandles="1" noChangeArrowheads="1" noChangeShapeType="1" noTextEdit="1"/>
              </p:cNvSpPr>
              <p:nvPr/>
            </p:nvSpPr>
            <p:spPr bwMode="gray">
              <a:xfrm>
                <a:off x="2946474" y="4226007"/>
                <a:ext cx="977078" cy="329833"/>
              </a:xfrm>
              <a:prstGeom prst="rect">
                <a:avLst/>
              </a:prstGeom>
              <a:blipFill>
                <a:blip r:embed="rId10"/>
                <a:stretch>
                  <a:fillRect l="-3727" b="-3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97900A0-6291-6B44-3AD3-B8D88C020BE2}"/>
                  </a:ext>
                </a:extLst>
              </p:cNvPr>
              <p:cNvSpPr txBox="1"/>
              <p:nvPr/>
            </p:nvSpPr>
            <p:spPr bwMode="gray">
              <a:xfrm>
                <a:off x="4046571" y="4736890"/>
                <a:ext cx="1431095" cy="344476"/>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m:t>
                      </m:r>
                      <m:r>
                        <a:rPr lang="en-US" sz="1600" i="1" dirty="0" smtClean="0">
                          <a:latin typeface="Cambria Math" panose="02040503050406030204" pitchFamily="18" charset="0"/>
                        </a:rPr>
                        <m:t>1−</m:t>
                      </m:r>
                      <m:r>
                        <a:rPr lang="en-US" sz="1600" i="1" dirty="0" smtClean="0">
                          <a:latin typeface="Cambria Math" panose="02040503050406030204" pitchFamily="18" charset="0"/>
                        </a:rPr>
                        <m:t>𝜆</m:t>
                      </m:r>
                      <m:r>
                        <a:rPr lang="en-US" sz="1600" b="0" i="1" dirty="0" smtClean="0">
                          <a:latin typeface="Cambria Math" panose="02040503050406030204" pitchFamily="18" charset="0"/>
                        </a:rPr>
                        <m:t> )</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𝜆</m:t>
                          </m:r>
                        </m:e>
                        <m:sup>
                          <m:r>
                            <a:rPr lang="en-US" sz="1600" b="0" i="1" dirty="0" smtClean="0">
                              <a:latin typeface="Cambria Math" panose="02040503050406030204" pitchFamily="18" charset="0"/>
                            </a:rPr>
                            <m:t>𝑇</m:t>
                          </m:r>
                          <m:r>
                            <a:rPr lang="en-US" sz="1600" b="0" i="1" dirty="0" smtClean="0">
                              <a:latin typeface="Cambria Math" panose="02040503050406030204" pitchFamily="18" charset="0"/>
                            </a:rPr>
                            <m:t>−</m:t>
                          </m:r>
                          <m:r>
                            <a:rPr lang="en-US" sz="1600" b="0" i="1" dirty="0" smtClean="0">
                              <a:latin typeface="Cambria Math" panose="02040503050406030204" pitchFamily="18" charset="0"/>
                            </a:rPr>
                            <m:t>𝑡</m:t>
                          </m:r>
                          <m:r>
                            <a:rPr lang="en-US" sz="1600" b="0" i="1" dirty="0" smtClean="0">
                              <a:latin typeface="Cambria Math" panose="02040503050406030204" pitchFamily="18" charset="0"/>
                            </a:rPr>
                            <m:t>−1</m:t>
                          </m:r>
                        </m:sup>
                      </m:sSup>
                    </m:oMath>
                  </m:oMathPara>
                </a14:m>
                <a:endParaRPr lang="en-US" sz="1200" dirty="0"/>
              </a:p>
            </p:txBody>
          </p:sp>
        </mc:Choice>
        <mc:Fallback xmlns="">
          <p:sp>
            <p:nvSpPr>
              <p:cNvPr id="26" name="TextBox 25">
                <a:extLst>
                  <a:ext uri="{FF2B5EF4-FFF2-40B4-BE49-F238E27FC236}">
                    <a16:creationId xmlns:a16="http://schemas.microsoft.com/office/drawing/2014/main" id="{297900A0-6291-6B44-3AD3-B8D88C020BE2}"/>
                  </a:ext>
                </a:extLst>
              </p:cNvPr>
              <p:cNvSpPr txBox="1">
                <a:spLocks noRot="1" noChangeAspect="1" noMove="1" noResize="1" noEditPoints="1" noAdjustHandles="1" noChangeArrowheads="1" noChangeShapeType="1" noTextEdit="1"/>
              </p:cNvSpPr>
              <p:nvPr/>
            </p:nvSpPr>
            <p:spPr bwMode="gray">
              <a:xfrm>
                <a:off x="4046571" y="4736890"/>
                <a:ext cx="1431095" cy="344476"/>
              </a:xfrm>
              <a:prstGeom prst="rect">
                <a:avLst/>
              </a:prstGeom>
              <a:blipFill>
                <a:blip r:embed="rId11"/>
                <a:stretch>
                  <a:fillRect l="-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BCDE329-798F-098B-9FEB-75FECE0979F6}"/>
                  </a:ext>
                </a:extLst>
              </p:cNvPr>
              <p:cNvSpPr txBox="1"/>
              <p:nvPr/>
            </p:nvSpPr>
            <p:spPr bwMode="gray">
              <a:xfrm>
                <a:off x="4655706" y="4422168"/>
                <a:ext cx="644063" cy="302004"/>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600" i="1" dirty="0" smtClean="0">
                              <a:latin typeface="Cambria Math" panose="02040503050406030204" pitchFamily="18" charset="0"/>
                            </a:rPr>
                          </m:ctrlPr>
                        </m:sSubPr>
                        <m:e>
                          <m:r>
                            <a:rPr lang="en-US" sz="1600" i="1" dirty="0" smtClean="0">
                              <a:latin typeface="Cambria Math" panose="02040503050406030204" pitchFamily="18" charset="0"/>
                            </a:rPr>
                            <m:t>𝑆</m:t>
                          </m:r>
                        </m:e>
                        <m:sub>
                          <m:r>
                            <a:rPr lang="en-US" sz="1600" i="1" dirty="0" smtClean="0">
                              <a:latin typeface="Cambria Math" panose="02040503050406030204" pitchFamily="18" charset="0"/>
                            </a:rPr>
                            <m:t>𝑇</m:t>
                          </m:r>
                        </m:sub>
                      </m:sSub>
                      <m:r>
                        <a:rPr lang="en-US" sz="1600" b="0" i="1" dirty="0" smtClean="0">
                          <a:latin typeface="Cambria Math" panose="02040503050406030204" pitchFamily="18" charset="0"/>
                        </a:rPr>
                        <m:t> </m:t>
                      </m:r>
                      <m:sSub>
                        <m:sSubPr>
                          <m:ctrlPr>
                            <a:rPr lang="en-US" sz="1600" b="0" i="1" dirty="0" smtClean="0">
                              <a:latin typeface="Cambria Math" panose="02040503050406030204" pitchFamily="18" charset="0"/>
                            </a:rPr>
                          </m:ctrlPr>
                        </m:sSubPr>
                        <m:e>
                          <m:r>
                            <a:rPr lang="en-US" sz="1600" b="0" i="1" dirty="0" smtClean="0">
                              <a:latin typeface="Cambria Math" panose="02040503050406030204" pitchFamily="18" charset="0"/>
                            </a:rPr>
                            <m:t>𝑅</m:t>
                          </m:r>
                        </m:e>
                        <m:sub>
                          <m:r>
                            <a:rPr lang="en-US" sz="1600" b="0" i="1" dirty="0" smtClean="0">
                              <a:latin typeface="Cambria Math" panose="02040503050406030204" pitchFamily="18" charset="0"/>
                            </a:rPr>
                            <m:t>𝑇</m:t>
                          </m:r>
                        </m:sub>
                      </m:sSub>
                    </m:oMath>
                  </m:oMathPara>
                </a14:m>
                <a:endParaRPr lang="en-US" sz="1600" dirty="0"/>
              </a:p>
            </p:txBody>
          </p:sp>
        </mc:Choice>
        <mc:Fallback xmlns="">
          <p:sp>
            <p:nvSpPr>
              <p:cNvPr id="28" name="TextBox 27">
                <a:extLst>
                  <a:ext uri="{FF2B5EF4-FFF2-40B4-BE49-F238E27FC236}">
                    <a16:creationId xmlns:a16="http://schemas.microsoft.com/office/drawing/2014/main" id="{7BCDE329-798F-098B-9FEB-75FECE0979F6}"/>
                  </a:ext>
                </a:extLst>
              </p:cNvPr>
              <p:cNvSpPr txBox="1">
                <a:spLocks noRot="1" noChangeAspect="1" noMove="1" noResize="1" noEditPoints="1" noAdjustHandles="1" noChangeArrowheads="1" noChangeShapeType="1" noTextEdit="1"/>
              </p:cNvSpPr>
              <p:nvPr/>
            </p:nvSpPr>
            <p:spPr bwMode="gray">
              <a:xfrm>
                <a:off x="4655706" y="4422168"/>
                <a:ext cx="644063" cy="302004"/>
              </a:xfrm>
              <a:prstGeom prst="rect">
                <a:avLst/>
              </a:prstGeom>
              <a:blipFill>
                <a:blip r:embed="rId12"/>
                <a:stretch>
                  <a:fillRect/>
                </a:stretch>
              </a:blipFill>
            </p:spPr>
            <p:txBody>
              <a:bodyPr/>
              <a:lstStyle/>
              <a:p>
                <a:r>
                  <a:rPr lang="en-US">
                    <a:noFill/>
                  </a:rPr>
                  <a:t> </a:t>
                </a:r>
              </a:p>
            </p:txBody>
          </p:sp>
        </mc:Fallback>
      </mc:AlternateContent>
      <p:pic>
        <p:nvPicPr>
          <p:cNvPr id="37" name="Picture 36">
            <a:extLst>
              <a:ext uri="{FF2B5EF4-FFF2-40B4-BE49-F238E27FC236}">
                <a16:creationId xmlns:a16="http://schemas.microsoft.com/office/drawing/2014/main" id="{BD307B8E-FF66-D750-BD6A-E63D6EEF847D}"/>
              </a:ext>
            </a:extLst>
          </p:cNvPr>
          <p:cNvPicPr>
            <a:picLocks noChangeAspect="1"/>
          </p:cNvPicPr>
          <p:nvPr/>
        </p:nvPicPr>
        <p:blipFill>
          <a:blip r:embed="rId13"/>
          <a:stretch>
            <a:fillRect/>
          </a:stretch>
        </p:blipFill>
        <p:spPr>
          <a:xfrm>
            <a:off x="236463" y="5008733"/>
            <a:ext cx="4916744" cy="746142"/>
          </a:xfrm>
          <a:prstGeom prst="rect">
            <a:avLst/>
          </a:prstGeom>
        </p:spPr>
      </p:pic>
    </p:spTree>
    <p:extLst>
      <p:ext uri="{BB962C8B-B14F-4D97-AF65-F5344CB8AC3E}">
        <p14:creationId xmlns:p14="http://schemas.microsoft.com/office/powerpoint/2010/main" val="22587970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1A6F1-D7A5-4D6D-9CC7-1AAE4F9B2741}"/>
              </a:ext>
            </a:extLst>
          </p:cNvPr>
          <p:cNvSpPr>
            <a:spLocks noGrp="1"/>
          </p:cNvSpPr>
          <p:nvPr>
            <p:ph type="title"/>
          </p:nvPr>
        </p:nvSpPr>
        <p:spPr/>
        <p:txBody>
          <a:bodyPr/>
          <a:lstStyle/>
          <a:p>
            <a:r>
              <a:rPr lang="en-US" dirty="0"/>
              <a:t>TD(λ) Which n value is the best? </a:t>
            </a:r>
          </a:p>
        </p:txBody>
      </p:sp>
      <p:pic>
        <p:nvPicPr>
          <p:cNvPr id="4" name="Picture 3">
            <a:extLst>
              <a:ext uri="{FF2B5EF4-FFF2-40B4-BE49-F238E27FC236}">
                <a16:creationId xmlns:a16="http://schemas.microsoft.com/office/drawing/2014/main" id="{B60525B0-C6E6-4C29-96B3-5FEBA0C4431A}"/>
              </a:ext>
            </a:extLst>
          </p:cNvPr>
          <p:cNvPicPr>
            <a:picLocks noChangeAspect="1"/>
          </p:cNvPicPr>
          <p:nvPr/>
        </p:nvPicPr>
        <p:blipFill>
          <a:blip r:embed="rId3"/>
          <a:stretch>
            <a:fillRect/>
          </a:stretch>
        </p:blipFill>
        <p:spPr>
          <a:xfrm>
            <a:off x="478369" y="1238480"/>
            <a:ext cx="10347471" cy="5385240"/>
          </a:xfrm>
          <a:prstGeom prst="rect">
            <a:avLst/>
          </a:prstGeom>
        </p:spPr>
      </p:pic>
      <p:sp>
        <p:nvSpPr>
          <p:cNvPr id="5" name="TextBox 4">
            <a:extLst>
              <a:ext uri="{FF2B5EF4-FFF2-40B4-BE49-F238E27FC236}">
                <a16:creationId xmlns:a16="http://schemas.microsoft.com/office/drawing/2014/main" id="{FCA478C0-0E1F-D5F5-381F-96C726C8B4B7}"/>
              </a:ext>
            </a:extLst>
          </p:cNvPr>
          <p:cNvSpPr txBox="1"/>
          <p:nvPr/>
        </p:nvSpPr>
        <p:spPr bwMode="gray">
          <a:xfrm>
            <a:off x="7067551" y="5434854"/>
            <a:ext cx="3028950" cy="307777"/>
          </a:xfrm>
          <a:prstGeom prst="rect">
            <a:avLst/>
          </a:prstGeom>
          <a:noFill/>
        </p:spPr>
        <p:txBody>
          <a:bodyPr wrap="square">
            <a:spAutoFit/>
          </a:bodyPr>
          <a:lstStyle/>
          <a:p>
            <a:pPr>
              <a:spcBef>
                <a:spcPts val="300"/>
              </a:spcBef>
              <a:spcAft>
                <a:spcPts val="300"/>
              </a:spcAft>
              <a:buClr>
                <a:schemeClr val="accent1"/>
              </a:buClr>
              <a:buSzPct val="90000"/>
            </a:pPr>
            <a:r>
              <a:rPr lang="pt-BR" sz="1400" u="sng" dirty="0" err="1"/>
              <a:t>source</a:t>
            </a:r>
            <a:r>
              <a:rPr lang="pt-BR" sz="1400" u="sng" dirty="0"/>
              <a:t>:</a:t>
            </a:r>
            <a:r>
              <a:rPr lang="pt-BR" sz="1400" dirty="0"/>
              <a:t> [Sutton &amp; </a:t>
            </a:r>
            <a:r>
              <a:rPr lang="pt-BR" sz="1400" dirty="0" err="1"/>
              <a:t>Barto</a:t>
            </a:r>
            <a:r>
              <a:rPr lang="pt-BR" sz="1400" dirty="0"/>
              <a:t> 2018</a:t>
            </a:r>
            <a:r>
              <a:rPr lang="en-US" sz="1400" dirty="0"/>
              <a:t>]</a:t>
            </a:r>
          </a:p>
        </p:txBody>
      </p:sp>
    </p:spTree>
    <p:extLst>
      <p:ext uri="{BB962C8B-B14F-4D97-AF65-F5344CB8AC3E}">
        <p14:creationId xmlns:p14="http://schemas.microsoft.com/office/powerpoint/2010/main" val="13791687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CBE29CA-E3B1-804F-C919-B6C4126F892D}"/>
                  </a:ext>
                </a:extLst>
              </p:cNvPr>
              <p:cNvSpPr>
                <a:spLocks noGrp="1"/>
              </p:cNvSpPr>
              <p:nvPr>
                <p:ph type="title"/>
              </p:nvPr>
            </p:nvSpPr>
            <p:spPr>
              <a:xfrm>
                <a:off x="478369" y="144001"/>
                <a:ext cx="9169401" cy="686645"/>
              </a:xfrm>
            </p:spPr>
            <p:txBody>
              <a:bodyPr/>
              <a:lstStyle/>
              <a:p>
                <a:r>
                  <a:rPr lang="en-US" dirty="0"/>
                  <a:t>Should we decay the Learning Rate (alpha </a:t>
                </a:r>
                <a14:m>
                  <m:oMath xmlns:m="http://schemas.openxmlformats.org/officeDocument/2006/math">
                    <m:r>
                      <a:rPr lang="en-US" sz="3600" i="1" dirty="0" smtClean="0">
                        <a:latin typeface="Cambria Math" panose="02040503050406030204" pitchFamily="18" charset="0"/>
                        <a:ea typeface="Verdana" panose="020B0604030504040204" pitchFamily="34" charset="0"/>
                      </a:rPr>
                      <m:t>𝛼</m:t>
                    </m:r>
                  </m:oMath>
                </a14:m>
                <a:r>
                  <a:rPr lang="en-US" dirty="0"/>
                  <a:t>)?                                                                                                                                                                                                                                                                                                                                                                                                                                                                                                                                                                                                                                                                                                                                                                                                                                                                                                                                                                                                                                                                                                                                                                                                                                                                                                                                                                                                                                                                                                                                                                                                                                                                                                                                                                                                                                                                                                                                                                                                                                                                                                                                                                                                                                                                                                                                                                                                                                                                                                                                                                                                                                                                                                                                                                                                                                                                                                                                                                                                                                                                                                                                                                                                                                                                                                                                                                                                                                                                                                                                                                                                                                                                                                                                                                                                                                                                                                                                                                                                                                                                                                                                                                                                                                                                                                                                                                                                                                                                                                                                                                                                                                                                                                                                                                                                                                                                                                                                                                                                                                                          </a:t>
                </a:r>
              </a:p>
            </p:txBody>
          </p:sp>
        </mc:Choice>
        <mc:Fallback xmlns="">
          <p:sp>
            <p:nvSpPr>
              <p:cNvPr id="2" name="Title 1">
                <a:extLst>
                  <a:ext uri="{FF2B5EF4-FFF2-40B4-BE49-F238E27FC236}">
                    <a16:creationId xmlns:a16="http://schemas.microsoft.com/office/drawing/2014/main" id="{5CBE29CA-E3B1-804F-C919-B6C4126F892D}"/>
                  </a:ext>
                </a:extLst>
              </p:cNvPr>
              <p:cNvSpPr>
                <a:spLocks noGrp="1" noRot="1" noChangeAspect="1" noMove="1" noResize="1" noEditPoints="1" noAdjustHandles="1" noChangeArrowheads="1" noChangeShapeType="1" noTextEdit="1"/>
              </p:cNvSpPr>
              <p:nvPr>
                <p:ph type="title"/>
              </p:nvPr>
            </p:nvSpPr>
            <p:spPr>
              <a:xfrm>
                <a:off x="478369" y="144001"/>
                <a:ext cx="9169401" cy="686645"/>
              </a:xfrm>
              <a:blipFill>
                <a:blip r:embed="rId3"/>
                <a:stretch>
                  <a:fillRect l="-2259" r="-148704"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8F6A9A3-5410-B3B2-D988-D0667B6C3CBB}"/>
                  </a:ext>
                </a:extLst>
              </p:cNvPr>
              <p:cNvSpPr>
                <a:spLocks noGrp="1"/>
              </p:cNvSpPr>
              <p:nvPr>
                <p:ph idx="1"/>
              </p:nvPr>
            </p:nvSpPr>
            <p:spPr>
              <a:xfrm>
                <a:off x="478369" y="1093823"/>
                <a:ext cx="11473384" cy="3040832"/>
              </a:xfrm>
            </p:spPr>
            <p:txBody>
              <a:bodyPr/>
              <a:lstStyle/>
              <a:p>
                <a:r>
                  <a:rPr lang="en-US" dirty="0"/>
                  <a:t>Decaying the learning rate is a heuristic. It does not guarantee convergence.</a:t>
                </a:r>
              </a:p>
              <a:p>
                <a:r>
                  <a:rPr lang="en-US" dirty="0"/>
                  <a:t>However, it could be a good idea to decay </a:t>
                </a:r>
                <a14:m>
                  <m:oMath xmlns:m="http://schemas.openxmlformats.org/officeDocument/2006/math">
                    <m:r>
                      <a:rPr lang="en-US" sz="2800" i="1" dirty="0" smtClean="0">
                        <a:latin typeface="Cambria Math" panose="02040503050406030204" pitchFamily="18" charset="0"/>
                        <a:ea typeface="Verdana" panose="020B0604030504040204" pitchFamily="34" charset="0"/>
                      </a:rPr>
                      <m:t>𝛼</m:t>
                    </m:r>
                  </m:oMath>
                </a14:m>
                <a:r>
                  <a:rPr lang="en-US" dirty="0"/>
                  <a:t> , because:</a:t>
                </a:r>
              </a:p>
              <a:p>
                <a:pPr marL="342900" indent="-342900">
                  <a:buFontTx/>
                  <a:buChar char="-"/>
                </a:pPr>
                <a:r>
                  <a:rPr lang="en-US" dirty="0"/>
                  <a:t>Less dependent on the loss landscape, i.e., the gradient does not need to be well-behaved (low noise). However, the SGD working in mini-batches can get a bad sample that throws off the parameters, e.g., overshoots the minima and falls into a high gradient region.</a:t>
                </a:r>
              </a:p>
              <a:p>
                <a:pPr marL="342900" indent="-342900">
                  <a:buFontTx/>
                  <a:buChar char="-"/>
                </a:pPr>
                <a:r>
                  <a:rPr lang="en-US" dirty="0"/>
                  <a:t>While theoretical results in deep learning, SGD converges, experimentally, it is common for SGD to plateau. However, after decaying the learning rate, the gradient escapes the plateau. Recommendation is to exponentially decay the learning rate.</a:t>
                </a:r>
                <a:endParaRPr lang="en-US" sz="1200" dirty="0"/>
              </a:p>
            </p:txBody>
          </p:sp>
        </mc:Choice>
        <mc:Fallback>
          <p:sp>
            <p:nvSpPr>
              <p:cNvPr id="3" name="Content Placeholder 2">
                <a:extLst>
                  <a:ext uri="{FF2B5EF4-FFF2-40B4-BE49-F238E27FC236}">
                    <a16:creationId xmlns:a16="http://schemas.microsoft.com/office/drawing/2014/main" id="{D8F6A9A3-5410-B3B2-D988-D0667B6C3CBB}"/>
                  </a:ext>
                </a:extLst>
              </p:cNvPr>
              <p:cNvSpPr>
                <a:spLocks noGrp="1" noRot="1" noChangeAspect="1" noMove="1" noResize="1" noEditPoints="1" noAdjustHandles="1" noChangeArrowheads="1" noChangeShapeType="1" noTextEdit="1"/>
              </p:cNvSpPr>
              <p:nvPr>
                <p:ph idx="1"/>
              </p:nvPr>
            </p:nvSpPr>
            <p:spPr>
              <a:xfrm>
                <a:off x="478369" y="1093823"/>
                <a:ext cx="11473384" cy="3040832"/>
              </a:xfrm>
              <a:blipFill>
                <a:blip r:embed="rId4"/>
                <a:stretch>
                  <a:fillRect l="-1275" t="-1804" r="-1912" b="-380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408332C8-0B1C-FDB9-90B5-400E0830550B}"/>
              </a:ext>
            </a:extLst>
          </p:cNvPr>
          <p:cNvSpPr txBox="1"/>
          <p:nvPr/>
        </p:nvSpPr>
        <p:spPr bwMode="gray">
          <a:xfrm>
            <a:off x="558887" y="4354367"/>
            <a:ext cx="11177463" cy="2277547"/>
          </a:xfrm>
          <a:prstGeom prst="rect">
            <a:avLst/>
          </a:prstGeom>
          <a:solidFill>
            <a:schemeClr val="accent3">
              <a:lumMod val="20000"/>
              <a:lumOff val="80000"/>
            </a:schemeClr>
          </a:solidFill>
        </p:spPr>
        <p:txBody>
          <a:bodyPr wrap="square">
            <a:spAutoFit/>
          </a:bodyPr>
          <a:lstStyle/>
          <a:p>
            <a:r>
              <a:rPr lang="en-US" sz="1200" b="1" dirty="0"/>
              <a:t>A side note on Gradient Descend (GD) versus Stochastic Gradient Descend (SGD)</a:t>
            </a:r>
          </a:p>
          <a:p>
            <a:r>
              <a:rPr lang="en-US" sz="1200" dirty="0"/>
              <a:t>GD using smooth loss function (L2), the learning rate less is fixed to 1/(Lipschitz constant), which provably converges with an excess risk bound O(1/n) after n steps. Conversely, in SGD, the excess risk is O(1/sqrt(n)) + O(alpha * &lt;gradient variance&gt;). This means that there exists a "noise floor" term, O(alpha * &lt;gradient variance&gt;) that cannot be reduced as we take more steps. Therefore, to reduce the excess risk, we either decay the LR or reduce the gradient variance. Because the latter is not possible, one must rely on the former to increase the signal to noise ratio.</a:t>
            </a:r>
          </a:p>
          <a:p>
            <a:r>
              <a:rPr lang="en-US" sz="1000" u="sng" dirty="0"/>
              <a:t>Some references: </a:t>
            </a:r>
          </a:p>
          <a:p>
            <a:pPr marL="171450" indent="-171450">
              <a:buFont typeface="Arial" panose="020B0604020202020204" pitchFamily="34" charset="0"/>
              <a:buChar char="•"/>
            </a:pPr>
            <a:r>
              <a:rPr lang="en-US" sz="1000" dirty="0"/>
              <a:t>Kochenderfer, Mykel J., and Tim A. Wheeler. </a:t>
            </a:r>
            <a:r>
              <a:rPr lang="en-US" sz="1000" i="1" dirty="0"/>
              <a:t>Algorithms for optimization</a:t>
            </a:r>
            <a:r>
              <a:rPr lang="en-US" sz="1000" dirty="0"/>
              <a:t>. </a:t>
            </a:r>
            <a:r>
              <a:rPr lang="en-US" sz="1000" dirty="0" err="1"/>
              <a:t>Mit</a:t>
            </a:r>
            <a:r>
              <a:rPr lang="en-US" sz="1000" dirty="0"/>
              <a:t> Press, 2019.</a:t>
            </a:r>
          </a:p>
          <a:p>
            <a:pPr marL="628650" lvl="1" indent="-171450">
              <a:buFont typeface="Arial" panose="020B0604020202020204" pitchFamily="34" charset="0"/>
              <a:buChar char="•"/>
            </a:pPr>
            <a:r>
              <a:rPr lang="en-US" sz="1000" u="sng" dirty="0">
                <a:hlinkClick r:id="rId5"/>
              </a:rPr>
              <a:t>https://algorithmsbook.com/optimization/files/optimization.pdf</a:t>
            </a:r>
            <a:r>
              <a:rPr lang="en-US" sz="1000" u="sng" dirty="0"/>
              <a:t> </a:t>
            </a:r>
            <a:r>
              <a:rPr lang="en-US" sz="1000" b="1" dirty="0"/>
              <a:t>(Book free!)</a:t>
            </a:r>
          </a:p>
          <a:p>
            <a:pPr marL="171450" indent="-171450">
              <a:buFont typeface="Arial" panose="020B0604020202020204" pitchFamily="34" charset="0"/>
              <a:buChar char="•"/>
            </a:pPr>
            <a:r>
              <a:rPr lang="en-US" sz="1000" dirty="0"/>
              <a:t>Schmidt, Mark, SGD Convergence Rate, Lecture at UBC, 2019</a:t>
            </a:r>
            <a:endParaRPr lang="en-US" sz="1000" dirty="0">
              <a:hlinkClick r:id="rId6"/>
            </a:endParaRPr>
          </a:p>
          <a:p>
            <a:pPr marL="628650" lvl="1" indent="-171450">
              <a:buFont typeface="Arial" panose="020B0604020202020204" pitchFamily="34" charset="0"/>
              <a:buChar char="•"/>
            </a:pPr>
            <a:r>
              <a:rPr lang="en-US" sz="1000" dirty="0">
                <a:hlinkClick r:id="rId6"/>
              </a:rPr>
              <a:t>https://www.cs.ubc.ca/~schmidtm/Courses/540-W19/L11.pdf</a:t>
            </a:r>
            <a:endParaRPr lang="en-US" sz="1000" dirty="0"/>
          </a:p>
          <a:p>
            <a:pPr marL="171450" indent="-171450">
              <a:buFont typeface="Arial" panose="020B0604020202020204" pitchFamily="34" charset="0"/>
              <a:buChar char="•"/>
            </a:pPr>
            <a:r>
              <a:rPr lang="en-US" sz="1000" dirty="0"/>
              <a:t>Sebastian Ruder, 2016, An overview of gradient descent optimization algorithms, blog</a:t>
            </a:r>
          </a:p>
          <a:p>
            <a:pPr marL="628650" lvl="1" indent="-171450">
              <a:buFont typeface="Arial" panose="020B0604020202020204" pitchFamily="34" charset="0"/>
              <a:buChar char="•"/>
            </a:pPr>
            <a:r>
              <a:rPr lang="en-US" sz="1000" dirty="0">
                <a:hlinkClick r:id="rId7"/>
              </a:rPr>
              <a:t>https://ruder.io/optimizing-gradient-descent/</a:t>
            </a:r>
            <a:r>
              <a:rPr lang="en-US" sz="1000" dirty="0"/>
              <a:t>  </a:t>
            </a:r>
          </a:p>
        </p:txBody>
      </p:sp>
    </p:spTree>
    <p:extLst>
      <p:ext uri="{BB962C8B-B14F-4D97-AF65-F5344CB8AC3E}">
        <p14:creationId xmlns:p14="http://schemas.microsoft.com/office/powerpoint/2010/main" val="2254076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66E56-2439-45A6-8B05-910CEFC56E27}"/>
              </a:ext>
            </a:extLst>
          </p:cNvPr>
          <p:cNvSpPr>
            <a:spLocks noGrp="1"/>
          </p:cNvSpPr>
          <p:nvPr>
            <p:ph type="ctrTitle"/>
          </p:nvPr>
        </p:nvSpPr>
        <p:spPr>
          <a:xfrm>
            <a:off x="409115" y="4401471"/>
            <a:ext cx="11228913" cy="1555362"/>
          </a:xfrm>
          <a:noFill/>
        </p:spPr>
        <p:txBody>
          <a:bodyPr/>
          <a:lstStyle/>
          <a:p>
            <a:r>
              <a:rPr lang="en-US" sz="3600" b="1" dirty="0"/>
              <a:t>Control</a:t>
            </a:r>
            <a:r>
              <a:rPr lang="en-US" dirty="0"/>
              <a:t>  </a:t>
            </a:r>
            <a:br>
              <a:rPr lang="en-US" dirty="0"/>
            </a:br>
            <a:r>
              <a:rPr lang="en-US" dirty="0"/>
              <a:t>Improving the policy to find optimal value-function</a:t>
            </a:r>
          </a:p>
        </p:txBody>
      </p:sp>
    </p:spTree>
    <p:extLst>
      <p:ext uri="{BB962C8B-B14F-4D97-AF65-F5344CB8AC3E}">
        <p14:creationId xmlns:p14="http://schemas.microsoft.com/office/powerpoint/2010/main" val="4143322662"/>
      </p:ext>
    </p:extLst>
  </p:cSld>
  <p:clrMapOvr>
    <a:masterClrMapping/>
  </p:clrMapOvr>
  <p:transition spd="slow">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93EEB-98D8-4DCA-BB1D-FC477501ED9F}"/>
              </a:ext>
            </a:extLst>
          </p:cNvPr>
          <p:cNvSpPr>
            <a:spLocks noGrp="1"/>
          </p:cNvSpPr>
          <p:nvPr>
            <p:ph type="title"/>
          </p:nvPr>
        </p:nvSpPr>
        <p:spPr/>
        <p:txBody>
          <a:bodyPr/>
          <a:lstStyle/>
          <a:p>
            <a:r>
              <a:rPr lang="en-US" dirty="0"/>
              <a:t>Sources used for these slides</a:t>
            </a:r>
          </a:p>
        </p:txBody>
      </p:sp>
      <p:pic>
        <p:nvPicPr>
          <p:cNvPr id="4" name="Picture 3">
            <a:extLst>
              <a:ext uri="{FF2B5EF4-FFF2-40B4-BE49-F238E27FC236}">
                <a16:creationId xmlns:a16="http://schemas.microsoft.com/office/drawing/2014/main" id="{9B67B8D3-47A2-451D-89E2-1BA7B7047DFD}"/>
              </a:ext>
            </a:extLst>
          </p:cNvPr>
          <p:cNvPicPr>
            <a:picLocks noChangeAspect="1"/>
          </p:cNvPicPr>
          <p:nvPr/>
        </p:nvPicPr>
        <p:blipFill>
          <a:blip r:embed="rId2"/>
          <a:stretch>
            <a:fillRect/>
          </a:stretch>
        </p:blipFill>
        <p:spPr>
          <a:xfrm>
            <a:off x="9306004" y="4659002"/>
            <a:ext cx="1336034" cy="1705333"/>
          </a:xfrm>
          <a:prstGeom prst="rect">
            <a:avLst/>
          </a:prstGeom>
          <a:ln>
            <a:solidFill>
              <a:schemeClr val="bg1">
                <a:lumMod val="75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5" name="Rectangle 4">
            <a:extLst>
              <a:ext uri="{FF2B5EF4-FFF2-40B4-BE49-F238E27FC236}">
                <a16:creationId xmlns:a16="http://schemas.microsoft.com/office/drawing/2014/main" id="{293E8948-E1E1-4755-AF33-1EE3A4036A46}"/>
              </a:ext>
            </a:extLst>
          </p:cNvPr>
          <p:cNvSpPr/>
          <p:nvPr/>
        </p:nvSpPr>
        <p:spPr>
          <a:xfrm>
            <a:off x="478369" y="1843951"/>
            <a:ext cx="10163669" cy="2693045"/>
          </a:xfrm>
          <a:prstGeom prst="rect">
            <a:avLst/>
          </a:prstGeom>
        </p:spPr>
        <p:txBody>
          <a:bodyPr wrap="square">
            <a:spAutoFit/>
          </a:bodyPr>
          <a:lstStyle/>
          <a:p>
            <a:pPr>
              <a:spcBef>
                <a:spcPts val="300"/>
              </a:spcBef>
              <a:spcAft>
                <a:spcPts val="300"/>
              </a:spcAft>
              <a:buClr>
                <a:schemeClr val="accent1"/>
              </a:buClr>
              <a:buSzPct val="90000"/>
            </a:pPr>
            <a:r>
              <a:rPr lang="en-US" b="1" dirty="0"/>
              <a:t>Lectures at UCL from DeepMind Research Scientists:</a:t>
            </a:r>
          </a:p>
          <a:p>
            <a:pPr>
              <a:spcBef>
                <a:spcPts val="300"/>
              </a:spcBef>
              <a:spcAft>
                <a:spcPts val="300"/>
              </a:spcAft>
              <a:buClr>
                <a:schemeClr val="accent1"/>
              </a:buClr>
              <a:buSzPct val="90000"/>
            </a:pPr>
            <a:r>
              <a:rPr lang="en-US" dirty="0"/>
              <a:t>David Silver, 2015, </a:t>
            </a:r>
            <a:r>
              <a:rPr lang="en-US" dirty="0">
                <a:hlinkClick r:id="rId3"/>
              </a:rPr>
              <a:t>https://www.davidsilver.uk/wp-content/uploads/2020/03/MC-TD.pdf</a:t>
            </a:r>
            <a:endParaRPr lang="en-US" dirty="0"/>
          </a:p>
          <a:p>
            <a:pPr>
              <a:spcBef>
                <a:spcPts val="300"/>
              </a:spcBef>
              <a:spcAft>
                <a:spcPts val="300"/>
              </a:spcAft>
              <a:buClr>
                <a:schemeClr val="accent1"/>
              </a:buClr>
              <a:buSzPct val="90000"/>
            </a:pPr>
            <a:r>
              <a:rPr lang="en-US" dirty="0" err="1"/>
              <a:t>Hado</a:t>
            </a:r>
            <a:r>
              <a:rPr lang="en-US" dirty="0"/>
              <a:t> Van </a:t>
            </a:r>
            <a:r>
              <a:rPr lang="en-US" dirty="0" err="1"/>
              <a:t>Hansselt</a:t>
            </a:r>
            <a:r>
              <a:rPr lang="en-US" dirty="0"/>
              <a:t>, 2018 </a:t>
            </a:r>
            <a:r>
              <a:rPr lang="en-US" dirty="0">
                <a:hlinkClick r:id="rId4"/>
              </a:rPr>
              <a:t>https://www.youtube.com/watch?v=nnxHlg-2WgA&amp;list=PLqYmG7hTraZBKeNJ-JE_eyJHZ7XgBoAyb&amp;index=4</a:t>
            </a:r>
            <a:r>
              <a:rPr lang="en-US" dirty="0"/>
              <a:t> </a:t>
            </a:r>
          </a:p>
          <a:p>
            <a:pPr>
              <a:spcBef>
                <a:spcPts val="300"/>
              </a:spcBef>
              <a:spcAft>
                <a:spcPts val="300"/>
              </a:spcAft>
              <a:buClr>
                <a:schemeClr val="accent1"/>
              </a:buClr>
              <a:buSzPct val="90000"/>
            </a:pPr>
            <a:endParaRPr lang="en-US" dirty="0"/>
          </a:p>
          <a:p>
            <a:pPr>
              <a:spcBef>
                <a:spcPts val="300"/>
              </a:spcBef>
              <a:spcAft>
                <a:spcPts val="300"/>
              </a:spcAft>
              <a:buClr>
                <a:schemeClr val="accent1"/>
              </a:buClr>
              <a:buSzPct val="90000"/>
            </a:pPr>
            <a:r>
              <a:rPr lang="en-US" b="1" dirty="0"/>
              <a:t>Textbook: </a:t>
            </a:r>
          </a:p>
          <a:p>
            <a:pPr>
              <a:spcBef>
                <a:spcPts val="300"/>
              </a:spcBef>
              <a:spcAft>
                <a:spcPts val="300"/>
              </a:spcAft>
              <a:buClr>
                <a:schemeClr val="accent1"/>
              </a:buClr>
              <a:buSzPct val="90000"/>
            </a:pPr>
            <a:r>
              <a:rPr lang="en-US" dirty="0"/>
              <a:t>Sutton &amp; </a:t>
            </a:r>
            <a:r>
              <a:rPr lang="en-US" dirty="0" err="1"/>
              <a:t>Barto</a:t>
            </a:r>
            <a:r>
              <a:rPr lang="en-US" dirty="0"/>
              <a:t> 2018, </a:t>
            </a:r>
            <a:r>
              <a:rPr lang="en-US" b="1" dirty="0"/>
              <a:t>An Introduction to Reinforcement Learning</a:t>
            </a:r>
            <a:r>
              <a:rPr lang="en-US" dirty="0"/>
              <a:t>, MIT Press.</a:t>
            </a:r>
          </a:p>
        </p:txBody>
      </p:sp>
    </p:spTree>
    <p:extLst>
      <p:ext uri="{BB962C8B-B14F-4D97-AF65-F5344CB8AC3E}">
        <p14:creationId xmlns:p14="http://schemas.microsoft.com/office/powerpoint/2010/main" val="3037244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F40C2-9406-46B5-A8F1-C758F72718CF}"/>
              </a:ext>
            </a:extLst>
          </p:cNvPr>
          <p:cNvSpPr>
            <a:spLocks noGrp="1"/>
          </p:cNvSpPr>
          <p:nvPr>
            <p:ph type="title"/>
          </p:nvPr>
        </p:nvSpPr>
        <p:spPr>
          <a:xfrm>
            <a:off x="478369" y="144001"/>
            <a:ext cx="9169401" cy="555840"/>
          </a:xfrm>
        </p:spPr>
        <p:txBody>
          <a:bodyPr anchor="t">
            <a:normAutofit/>
          </a:bodyPr>
          <a:lstStyle/>
          <a:p>
            <a:r>
              <a:rPr lang="pt-BR" dirty="0"/>
              <a:t>Generalized Policy Iteration</a:t>
            </a:r>
            <a:endParaRPr lang="en-US" dirty="0"/>
          </a:p>
        </p:txBody>
      </p:sp>
      <p:pic>
        <p:nvPicPr>
          <p:cNvPr id="4" name="Content Placeholder 3">
            <a:extLst>
              <a:ext uri="{FF2B5EF4-FFF2-40B4-BE49-F238E27FC236}">
                <a16:creationId xmlns:a16="http://schemas.microsoft.com/office/drawing/2014/main" id="{F7FDF357-26F1-4585-BBB4-B653DAB8259E}"/>
              </a:ext>
            </a:extLst>
          </p:cNvPr>
          <p:cNvPicPr>
            <a:picLocks noGrp="1" noChangeAspect="1"/>
          </p:cNvPicPr>
          <p:nvPr>
            <p:ph idx="1"/>
          </p:nvPr>
        </p:nvPicPr>
        <p:blipFill>
          <a:blip r:embed="rId3"/>
          <a:stretch>
            <a:fillRect/>
          </a:stretch>
        </p:blipFill>
        <p:spPr>
          <a:xfrm>
            <a:off x="4531973" y="849468"/>
            <a:ext cx="6054983" cy="3643651"/>
          </a:xfrm>
          <a:prstGeom prst="rect">
            <a:avLst/>
          </a:prstGeom>
        </p:spPr>
      </p:pic>
      <p:sp>
        <p:nvSpPr>
          <p:cNvPr id="7" name="TextBox 6">
            <a:extLst>
              <a:ext uri="{FF2B5EF4-FFF2-40B4-BE49-F238E27FC236}">
                <a16:creationId xmlns:a16="http://schemas.microsoft.com/office/drawing/2014/main" id="{33850961-A3D2-4E3C-A754-7A2A5842DC3F}"/>
              </a:ext>
            </a:extLst>
          </p:cNvPr>
          <p:cNvSpPr txBox="1"/>
          <p:nvPr/>
        </p:nvSpPr>
        <p:spPr bwMode="gray">
          <a:xfrm>
            <a:off x="590530" y="4370666"/>
            <a:ext cx="5171104" cy="2120926"/>
          </a:xfrm>
          <a:prstGeom prst="rect">
            <a:avLst/>
          </a:prstGeom>
          <a:noFill/>
        </p:spPr>
        <p:txBody>
          <a:bodyPr wrap="square" lIns="0" tIns="0" rIns="0" bIns="0" rtlCol="0">
            <a:noAutofit/>
          </a:bodyPr>
          <a:lstStyle/>
          <a:p>
            <a:pPr marL="342900" indent="-342900">
              <a:spcBef>
                <a:spcPts val="300"/>
              </a:spcBef>
              <a:spcAft>
                <a:spcPts val="300"/>
              </a:spcAft>
              <a:buClr>
                <a:schemeClr val="accent1"/>
              </a:buClr>
              <a:buSzPct val="90000"/>
              <a:buFont typeface="+mj-lt"/>
              <a:buAutoNum type="arabicPeriod"/>
            </a:pPr>
            <a:r>
              <a:rPr lang="pt-BR" u="sng" dirty="0"/>
              <a:t>Policy Evaluation</a:t>
            </a:r>
            <a:r>
              <a:rPr lang="en-US" dirty="0"/>
              <a:t>:</a:t>
            </a:r>
            <a:r>
              <a:rPr lang="pt-BR" dirty="0"/>
              <a:t> </a:t>
            </a:r>
          </a:p>
          <a:p>
            <a:pPr marL="342900" indent="-342900">
              <a:spcBef>
                <a:spcPts val="300"/>
              </a:spcBef>
              <a:spcAft>
                <a:spcPts val="300"/>
              </a:spcAft>
              <a:buClr>
                <a:schemeClr val="accent1"/>
              </a:buClr>
              <a:buSzPct val="90000"/>
              <a:buFont typeface="Arial" panose="020B0604020202020204" pitchFamily="34" charset="0"/>
              <a:buChar char="•"/>
            </a:pPr>
            <a:r>
              <a:rPr lang="pt-BR" dirty="0"/>
              <a:t>What? estimates V</a:t>
            </a:r>
            <a:r>
              <a:rPr lang="el-GR" baseline="48000" dirty="0"/>
              <a:t>ϖ</a:t>
            </a:r>
            <a:endParaRPr lang="en-US" baseline="48000" dirty="0"/>
          </a:p>
          <a:p>
            <a:pPr marL="342900" indent="-342900">
              <a:spcBef>
                <a:spcPts val="300"/>
              </a:spcBef>
              <a:spcAft>
                <a:spcPts val="300"/>
              </a:spcAft>
              <a:buClr>
                <a:schemeClr val="accent1"/>
              </a:buClr>
              <a:buSzPct val="90000"/>
              <a:buFont typeface="Arial" panose="020B0604020202020204" pitchFamily="34" charset="0"/>
              <a:buChar char="•"/>
            </a:pPr>
            <a:r>
              <a:rPr lang="en-US" dirty="0"/>
              <a:t>How? Iterative policy evaluation</a:t>
            </a:r>
            <a:endParaRPr lang="pt-BR" dirty="0"/>
          </a:p>
          <a:p>
            <a:pPr marL="342900" indent="-342900">
              <a:spcBef>
                <a:spcPts val="300"/>
              </a:spcBef>
              <a:spcAft>
                <a:spcPts val="300"/>
              </a:spcAft>
              <a:buClr>
                <a:schemeClr val="accent1"/>
              </a:buClr>
              <a:buSzPct val="90000"/>
              <a:buFont typeface="+mj-lt"/>
              <a:buAutoNum type="arabicPeriod" startAt="2"/>
            </a:pPr>
            <a:r>
              <a:rPr lang="pt-BR" u="sng" dirty="0"/>
              <a:t>Policy Improvement</a:t>
            </a:r>
            <a:r>
              <a:rPr lang="pt-BR" dirty="0"/>
              <a:t>: </a:t>
            </a:r>
          </a:p>
          <a:p>
            <a:pPr marL="285750" indent="-285750">
              <a:spcBef>
                <a:spcPts val="300"/>
              </a:spcBef>
              <a:spcAft>
                <a:spcPts val="300"/>
              </a:spcAft>
              <a:buClr>
                <a:schemeClr val="accent1"/>
              </a:buClr>
              <a:buSzPct val="90000"/>
              <a:buFont typeface="Arial" panose="020B0604020202020204" pitchFamily="34" charset="0"/>
              <a:buChar char="•"/>
            </a:pPr>
            <a:r>
              <a:rPr lang="pt-BR" dirty="0"/>
              <a:t>What? generates a </a:t>
            </a:r>
            <a:r>
              <a:rPr lang="el-GR" dirty="0"/>
              <a:t>ϖ</a:t>
            </a:r>
            <a:r>
              <a:rPr lang="en-US" dirty="0"/>
              <a:t>’ ≥ </a:t>
            </a:r>
            <a:r>
              <a:rPr lang="el-GR" dirty="0"/>
              <a:t>ϖ</a:t>
            </a:r>
            <a:endParaRPr lang="en-US" dirty="0"/>
          </a:p>
          <a:p>
            <a:pPr marL="285750" indent="-285750">
              <a:spcBef>
                <a:spcPts val="300"/>
              </a:spcBef>
              <a:spcAft>
                <a:spcPts val="300"/>
              </a:spcAft>
              <a:buClr>
                <a:schemeClr val="accent1"/>
              </a:buClr>
              <a:buSzPct val="90000"/>
              <a:buFont typeface="Arial" panose="020B0604020202020204" pitchFamily="34" charset="0"/>
              <a:buChar char="•"/>
            </a:pPr>
            <a:r>
              <a:rPr lang="en-US" dirty="0"/>
              <a:t>How? Greedy policy improvement</a:t>
            </a:r>
          </a:p>
        </p:txBody>
      </p:sp>
      <p:sp>
        <p:nvSpPr>
          <p:cNvPr id="8" name="Rectangle 7">
            <a:extLst>
              <a:ext uri="{FF2B5EF4-FFF2-40B4-BE49-F238E27FC236}">
                <a16:creationId xmlns:a16="http://schemas.microsoft.com/office/drawing/2014/main" id="{2B01D47D-27CF-48B8-88F1-E618A35FC47F}"/>
              </a:ext>
            </a:extLst>
          </p:cNvPr>
          <p:cNvSpPr/>
          <p:nvPr/>
        </p:nvSpPr>
        <p:spPr>
          <a:xfrm>
            <a:off x="9543991" y="3429000"/>
            <a:ext cx="1616148" cy="461665"/>
          </a:xfrm>
          <a:prstGeom prst="rect">
            <a:avLst/>
          </a:prstGeom>
        </p:spPr>
        <p:txBody>
          <a:bodyPr wrap="none">
            <a:spAutoFit/>
          </a:bodyPr>
          <a:lstStyle/>
          <a:p>
            <a:r>
              <a:rPr lang="el-GR" sz="2400" dirty="0"/>
              <a:t>ϖ</a:t>
            </a:r>
            <a:r>
              <a:rPr lang="en-US" sz="2400" dirty="0"/>
              <a:t>* ==V*</a:t>
            </a:r>
          </a:p>
        </p:txBody>
      </p:sp>
      <p:pic>
        <p:nvPicPr>
          <p:cNvPr id="9" name="Picture 8">
            <a:extLst>
              <a:ext uri="{FF2B5EF4-FFF2-40B4-BE49-F238E27FC236}">
                <a16:creationId xmlns:a16="http://schemas.microsoft.com/office/drawing/2014/main" id="{9D9F720E-D099-41C7-ABD9-EEFDE8729EA0}"/>
              </a:ext>
            </a:extLst>
          </p:cNvPr>
          <p:cNvPicPr>
            <a:picLocks noChangeAspect="1"/>
          </p:cNvPicPr>
          <p:nvPr/>
        </p:nvPicPr>
        <p:blipFill>
          <a:blip r:embed="rId4"/>
          <a:stretch>
            <a:fillRect/>
          </a:stretch>
        </p:blipFill>
        <p:spPr>
          <a:xfrm>
            <a:off x="497173" y="1010747"/>
            <a:ext cx="3461617" cy="2935358"/>
          </a:xfrm>
          <a:prstGeom prst="rect">
            <a:avLst/>
          </a:prstGeom>
        </p:spPr>
      </p:pic>
      <p:sp>
        <p:nvSpPr>
          <p:cNvPr id="10" name="TextBox 9">
            <a:extLst>
              <a:ext uri="{FF2B5EF4-FFF2-40B4-BE49-F238E27FC236}">
                <a16:creationId xmlns:a16="http://schemas.microsoft.com/office/drawing/2014/main" id="{C94E94AD-AE66-433A-B2AB-1DDE2F105441}"/>
              </a:ext>
            </a:extLst>
          </p:cNvPr>
          <p:cNvSpPr txBox="1"/>
          <p:nvPr/>
        </p:nvSpPr>
        <p:spPr bwMode="gray">
          <a:xfrm>
            <a:off x="7172300" y="5001300"/>
            <a:ext cx="2899176" cy="423571"/>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r>
              <a:rPr lang="pt-BR" dirty="0"/>
              <a:t>Monte Carlo Evaluation</a:t>
            </a:r>
            <a:endParaRPr lang="en-US" dirty="0"/>
          </a:p>
        </p:txBody>
      </p:sp>
      <p:sp>
        <p:nvSpPr>
          <p:cNvPr id="11" name="TextBox 10">
            <a:extLst>
              <a:ext uri="{FF2B5EF4-FFF2-40B4-BE49-F238E27FC236}">
                <a16:creationId xmlns:a16="http://schemas.microsoft.com/office/drawing/2014/main" id="{1487CDB6-31D4-458B-8873-B8B62066F720}"/>
              </a:ext>
            </a:extLst>
          </p:cNvPr>
          <p:cNvSpPr txBox="1"/>
          <p:nvPr/>
        </p:nvSpPr>
        <p:spPr bwMode="gray">
          <a:xfrm>
            <a:off x="6652470" y="5674241"/>
            <a:ext cx="5402510" cy="1039754"/>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r>
              <a:rPr lang="pt-BR" dirty="0"/>
              <a:t>epsilon-Greedy (fixed exploration rate)</a:t>
            </a:r>
          </a:p>
          <a:p>
            <a:pPr marL="182563" indent="-182563">
              <a:spcBef>
                <a:spcPts val="300"/>
              </a:spcBef>
              <a:spcAft>
                <a:spcPts val="300"/>
              </a:spcAft>
              <a:buClr>
                <a:schemeClr val="accent1"/>
              </a:buClr>
              <a:buSzPct val="90000"/>
              <a:buFont typeface="Arial" panose="020B0604020202020204" pitchFamily="34" charset="0"/>
              <a:buChar char="■"/>
            </a:pPr>
            <a:r>
              <a:rPr lang="pt-BR" dirty="0"/>
              <a:t>Monte Carlo GLIE (decaying exploratoin rate)</a:t>
            </a:r>
          </a:p>
          <a:p>
            <a:pPr marL="182563" indent="-182563">
              <a:spcBef>
                <a:spcPts val="300"/>
              </a:spcBef>
              <a:spcAft>
                <a:spcPts val="300"/>
              </a:spcAft>
              <a:buClr>
                <a:schemeClr val="accent1"/>
              </a:buClr>
              <a:buSzPct val="90000"/>
              <a:buFont typeface="Arial" panose="020B0604020202020204" pitchFamily="34" charset="0"/>
              <a:buChar char="■"/>
            </a:pPr>
            <a:r>
              <a:rPr lang="pt-BR" dirty="0"/>
              <a:t>TD(0) and TD(lambda)</a:t>
            </a:r>
          </a:p>
          <a:p>
            <a:pPr marL="182563" indent="-182563">
              <a:spcBef>
                <a:spcPts val="300"/>
              </a:spcBef>
              <a:spcAft>
                <a:spcPts val="300"/>
              </a:spcAft>
              <a:buClr>
                <a:schemeClr val="accent1"/>
              </a:buClr>
              <a:buSzPct val="90000"/>
              <a:buFont typeface="Arial" panose="020B0604020202020204" pitchFamily="34" charset="0"/>
              <a:buChar char="■"/>
            </a:pPr>
            <a:endParaRPr lang="en-US" dirty="0"/>
          </a:p>
        </p:txBody>
      </p:sp>
      <p:sp>
        <p:nvSpPr>
          <p:cNvPr id="12" name="TextBox 11">
            <a:extLst>
              <a:ext uri="{FF2B5EF4-FFF2-40B4-BE49-F238E27FC236}">
                <a16:creationId xmlns:a16="http://schemas.microsoft.com/office/drawing/2014/main" id="{A1C8BE8B-2190-4317-A811-CD6E26BC7A1C}"/>
              </a:ext>
            </a:extLst>
          </p:cNvPr>
          <p:cNvSpPr txBox="1"/>
          <p:nvPr/>
        </p:nvSpPr>
        <p:spPr bwMode="gray">
          <a:xfrm>
            <a:off x="6430367" y="4523871"/>
            <a:ext cx="4383042" cy="65846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b="1" dirty="0"/>
              <a:t>Variations to these components:</a:t>
            </a:r>
            <a:endParaRPr lang="en-US" b="1" dirty="0"/>
          </a:p>
        </p:txBody>
      </p:sp>
      <p:sp>
        <p:nvSpPr>
          <p:cNvPr id="13" name="Rectangle 12">
            <a:extLst>
              <a:ext uri="{FF2B5EF4-FFF2-40B4-BE49-F238E27FC236}">
                <a16:creationId xmlns:a16="http://schemas.microsoft.com/office/drawing/2014/main" id="{E02A1775-00D2-44D9-9099-B417C6DCBF8E}"/>
              </a:ext>
            </a:extLst>
          </p:cNvPr>
          <p:cNvSpPr/>
          <p:nvPr/>
        </p:nvSpPr>
        <p:spPr>
          <a:xfrm>
            <a:off x="7005740" y="1010747"/>
            <a:ext cx="2187522" cy="461665"/>
          </a:xfrm>
          <a:prstGeom prst="rect">
            <a:avLst/>
          </a:prstGeom>
        </p:spPr>
        <p:txBody>
          <a:bodyPr wrap="none">
            <a:spAutoFit/>
          </a:bodyPr>
          <a:lstStyle/>
          <a:p>
            <a:r>
              <a:rPr lang="en-US" sz="2400" dirty="0"/>
              <a:t>Convergence</a:t>
            </a:r>
          </a:p>
        </p:txBody>
      </p:sp>
      <p:cxnSp>
        <p:nvCxnSpPr>
          <p:cNvPr id="15" name="Straight Arrow Connector 14">
            <a:extLst>
              <a:ext uri="{FF2B5EF4-FFF2-40B4-BE49-F238E27FC236}">
                <a16:creationId xmlns:a16="http://schemas.microsoft.com/office/drawing/2014/main" id="{F4F0C6AB-9A1D-438D-9B80-D58F10A5D62E}"/>
              </a:ext>
            </a:extLst>
          </p:cNvPr>
          <p:cNvCxnSpPr/>
          <p:nvPr/>
        </p:nvCxnSpPr>
        <p:spPr bwMode="gray">
          <a:xfrm>
            <a:off x="4798503" y="5216542"/>
            <a:ext cx="1501629"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E466BA8-2D08-46FC-8569-35349C5D2C5C}"/>
              </a:ext>
            </a:extLst>
          </p:cNvPr>
          <p:cNvCxnSpPr/>
          <p:nvPr/>
        </p:nvCxnSpPr>
        <p:spPr bwMode="gray">
          <a:xfrm>
            <a:off x="4928738" y="6281090"/>
            <a:ext cx="1501629"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284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1" grpId="0"/>
      <p:bldP spid="12"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350F4-4863-4A68-9182-157A6DDD0C99}"/>
              </a:ext>
            </a:extLst>
          </p:cNvPr>
          <p:cNvSpPr>
            <a:spLocks noGrp="1"/>
          </p:cNvSpPr>
          <p:nvPr>
            <p:ph type="title"/>
          </p:nvPr>
        </p:nvSpPr>
        <p:spPr/>
        <p:txBody>
          <a:bodyPr/>
          <a:lstStyle/>
          <a:p>
            <a:r>
              <a:rPr lang="pt-BR" dirty="0"/>
              <a:t>Monte Carlo Control</a:t>
            </a:r>
            <a:endParaRPr lang="en-US"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5BD2B62-C100-4D2B-81A3-714E451C444E}"/>
                  </a:ext>
                </a:extLst>
              </p:cNvPr>
              <p:cNvSpPr/>
              <p:nvPr/>
            </p:nvSpPr>
            <p:spPr>
              <a:xfrm>
                <a:off x="696235" y="1293430"/>
                <a:ext cx="3500574" cy="5170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i="1">
                              <a:latin typeface="Cambria Math" panose="02040503050406030204" pitchFamily="18" charset="0"/>
                            </a:rPr>
                            <m:t>𝑣</m:t>
                          </m:r>
                        </m:e>
                        <m:sup>
                          <m:r>
                            <a:rPr lang="en-US" sz="2000" i="1">
                              <a:latin typeface="Cambria Math" panose="02040503050406030204" pitchFamily="18" charset="0"/>
                            </a:rPr>
                            <m:t>𝑘</m:t>
                          </m:r>
                          <m:r>
                            <a:rPr lang="en-US" sz="2000" i="1">
                              <a:latin typeface="Cambria Math" panose="02040503050406030204" pitchFamily="18" charset="0"/>
                            </a:rPr>
                            <m:t>+1</m:t>
                          </m:r>
                        </m:sup>
                      </m:sSup>
                      <m:d>
                        <m:dPr>
                          <m:ctrlPr>
                            <a:rPr lang="en-US" sz="2000" i="1">
                              <a:latin typeface="Cambria Math" panose="02040503050406030204" pitchFamily="18" charset="0"/>
                            </a:rPr>
                          </m:ctrlPr>
                        </m:dPr>
                        <m:e>
                          <m:r>
                            <a:rPr lang="en-US" sz="2000" i="1">
                              <a:latin typeface="Cambria Math" panose="02040503050406030204" pitchFamily="18" charset="0"/>
                            </a:rPr>
                            <m:t>𝑠</m:t>
                          </m:r>
                        </m:e>
                      </m:d>
                      <m:r>
                        <a:rPr lang="en-US" sz="2000" i="1">
                          <a:latin typeface="Cambria Math" panose="02040503050406030204" pitchFamily="18" charset="0"/>
                        </a:rPr>
                        <m:t>=</m:t>
                      </m:r>
                      <m:limLow>
                        <m:limLowPr>
                          <m:ctrlPr>
                            <a:rPr lang="en-US" sz="2000" i="1">
                              <a:latin typeface="Cambria Math" panose="02040503050406030204" pitchFamily="18" charset="0"/>
                              <a:ea typeface="Cambria Math" panose="02040503050406030204" pitchFamily="18" charset="0"/>
                            </a:rPr>
                          </m:ctrlPr>
                        </m:limLowPr>
                        <m:e>
                          <m:r>
                            <m:rPr>
                              <m:sty m:val="p"/>
                            </m:rPr>
                            <a:rPr lang="en-US" sz="2000">
                              <a:latin typeface="Cambria Math" panose="02040503050406030204" pitchFamily="18" charset="0"/>
                              <a:ea typeface="Cambria Math" panose="02040503050406030204" pitchFamily="18" charset="0"/>
                            </a:rPr>
                            <m:t>max</m:t>
                          </m:r>
                        </m:e>
                        <m:lim>
                          <m:r>
                            <a:rPr lang="en-US" sz="2000" i="1">
                              <a:latin typeface="Cambria Math" panose="02040503050406030204" pitchFamily="18" charset="0"/>
                              <a:ea typeface="Cambria Math" panose="02040503050406030204" pitchFamily="18" charset="0"/>
                            </a:rPr>
                            <m:t>𝑎</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𝐴</m:t>
                          </m:r>
                        </m:lim>
                      </m:limLow>
                      <m:d>
                        <m:dPr>
                          <m:ctrlPr>
                            <a:rPr lang="en-US" sz="2000" i="1" smtClean="0">
                              <a:latin typeface="Cambria Math" panose="02040503050406030204" pitchFamily="18" charset="0"/>
                              <a:ea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𝑅</m:t>
                              </m:r>
                            </m:e>
                            <m:sup>
                              <m:r>
                                <a:rPr lang="en-US" sz="2000" b="0" i="1" smtClean="0">
                                  <a:latin typeface="Cambria Math" panose="02040503050406030204" pitchFamily="18" charset="0"/>
                                </a:rPr>
                                <m:t>𝑎</m:t>
                              </m:r>
                            </m:sup>
                          </m:sSup>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sSup>
                            <m:sSupPr>
                              <m:ctrlPr>
                                <a:rPr lang="en-US" sz="2000" i="1">
                                  <a:latin typeface="Cambria Math" panose="02040503050406030204" pitchFamily="18" charset="0"/>
                                </a:rPr>
                              </m:ctrlPr>
                            </m:sSupPr>
                            <m:e>
                              <m:r>
                                <a:rPr lang="en-US" sz="2000" i="1">
                                  <a:latin typeface="Cambria Math" panose="02040503050406030204" pitchFamily="18" charset="0"/>
                                </a:rPr>
                                <m:t>𝑃</m:t>
                              </m:r>
                            </m:e>
                            <m:sup>
                              <m:r>
                                <a:rPr lang="en-US" sz="2000" b="0" i="1" smtClean="0">
                                  <a:latin typeface="Cambria Math" panose="02040503050406030204" pitchFamily="18" charset="0"/>
                                </a:rPr>
                                <m:t>𝑎</m:t>
                              </m:r>
                            </m:sup>
                          </m:sSup>
                          <m:sSup>
                            <m:sSupPr>
                              <m:ctrlPr>
                                <a:rPr lang="en-US" sz="2000" i="1">
                                  <a:latin typeface="Cambria Math" panose="02040503050406030204" pitchFamily="18" charset="0"/>
                                </a:rPr>
                              </m:ctrlPr>
                            </m:sSupPr>
                            <m:e>
                              <m:r>
                                <a:rPr lang="en-US" sz="2000" i="1">
                                  <a:latin typeface="Cambria Math" panose="02040503050406030204" pitchFamily="18" charset="0"/>
                                </a:rPr>
                                <m:t>𝑣</m:t>
                              </m:r>
                            </m:e>
                            <m:sup>
                              <m:r>
                                <a:rPr lang="en-US" sz="2000" i="1">
                                  <a:latin typeface="Cambria Math" panose="02040503050406030204" pitchFamily="18" charset="0"/>
                                </a:rPr>
                                <m:t>𝑘</m:t>
                              </m:r>
                            </m:sup>
                          </m:sSup>
                        </m:e>
                      </m:d>
                    </m:oMath>
                  </m:oMathPara>
                </a14:m>
                <a:endParaRPr lang="en-US" sz="2000" dirty="0"/>
              </a:p>
            </p:txBody>
          </p:sp>
        </mc:Choice>
        <mc:Fallback xmlns="">
          <p:sp>
            <p:nvSpPr>
              <p:cNvPr id="6" name="Rectangle 5">
                <a:extLst>
                  <a:ext uri="{FF2B5EF4-FFF2-40B4-BE49-F238E27FC236}">
                    <a16:creationId xmlns:a16="http://schemas.microsoft.com/office/drawing/2014/main" id="{B5BD2B62-C100-4D2B-81A3-714E451C444E}"/>
                  </a:ext>
                </a:extLst>
              </p:cNvPr>
              <p:cNvSpPr>
                <a:spLocks noRot="1" noChangeAspect="1" noMove="1" noResize="1" noEditPoints="1" noAdjustHandles="1" noChangeArrowheads="1" noChangeShapeType="1" noTextEdit="1"/>
              </p:cNvSpPr>
              <p:nvPr/>
            </p:nvSpPr>
            <p:spPr>
              <a:xfrm>
                <a:off x="696235" y="1293430"/>
                <a:ext cx="3500574" cy="517065"/>
              </a:xfrm>
              <a:prstGeom prst="rect">
                <a:avLst/>
              </a:prstGeom>
              <a:blipFill>
                <a:blip r:embed="rId2"/>
                <a:stretch>
                  <a:fillRect b="-1176"/>
                </a:stretch>
              </a:blipFill>
            </p:spPr>
            <p:txBody>
              <a:bodyPr/>
              <a:lstStyle/>
              <a:p>
                <a:r>
                  <a:rPr lang="en-US">
                    <a:noFill/>
                  </a:rPr>
                  <a:t> </a:t>
                </a:r>
              </a:p>
            </p:txBody>
          </p:sp>
        </mc:Fallback>
      </mc:AlternateContent>
      <p:pic>
        <p:nvPicPr>
          <p:cNvPr id="7" name="Content Placeholder 3">
            <a:extLst>
              <a:ext uri="{FF2B5EF4-FFF2-40B4-BE49-F238E27FC236}">
                <a16:creationId xmlns:a16="http://schemas.microsoft.com/office/drawing/2014/main" id="{DC27B2F8-B081-43D0-8D47-CA52E927929C}"/>
              </a:ext>
            </a:extLst>
          </p:cNvPr>
          <p:cNvPicPr>
            <a:picLocks noGrp="1" noChangeAspect="1"/>
          </p:cNvPicPr>
          <p:nvPr>
            <p:ph idx="1"/>
          </p:nvPr>
        </p:nvPicPr>
        <p:blipFill>
          <a:blip r:embed="rId3"/>
          <a:stretch>
            <a:fillRect/>
          </a:stretch>
        </p:blipFill>
        <p:spPr>
          <a:xfrm>
            <a:off x="354626" y="1908576"/>
            <a:ext cx="4415594" cy="2657131"/>
          </a:xfrm>
          <a:prstGeom prst="rect">
            <a:avLst/>
          </a:prstGeom>
        </p:spPr>
      </p:pic>
      <p:cxnSp>
        <p:nvCxnSpPr>
          <p:cNvPr id="9" name="Connector: Elbow 8">
            <a:extLst>
              <a:ext uri="{FF2B5EF4-FFF2-40B4-BE49-F238E27FC236}">
                <a16:creationId xmlns:a16="http://schemas.microsoft.com/office/drawing/2014/main" id="{97470CF0-0BD5-46B6-9D4C-C100F9728D95}"/>
              </a:ext>
            </a:extLst>
          </p:cNvPr>
          <p:cNvCxnSpPr/>
          <p:nvPr/>
        </p:nvCxnSpPr>
        <p:spPr bwMode="gray">
          <a:xfrm rot="5400000" flipH="1" flipV="1">
            <a:off x="2693626" y="1875814"/>
            <a:ext cx="906011" cy="595618"/>
          </a:xfrm>
          <a:prstGeom prst="bent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F0F1A272-2994-4EBE-B85C-862852A8F4BC}"/>
              </a:ext>
            </a:extLst>
          </p:cNvPr>
          <p:cNvCxnSpPr>
            <a:cxnSpLocks/>
            <a:endCxn id="13" idx="0"/>
          </p:cNvCxnSpPr>
          <p:nvPr/>
        </p:nvCxnSpPr>
        <p:spPr bwMode="gray">
          <a:xfrm rot="5400000">
            <a:off x="2732765" y="4395660"/>
            <a:ext cx="723328" cy="220331"/>
          </a:xfrm>
          <a:prstGeom prst="bent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5B257BA-2013-49D7-BB38-39E663995B19}"/>
              </a:ext>
            </a:extLst>
          </p:cNvPr>
          <p:cNvSpPr txBox="1"/>
          <p:nvPr/>
        </p:nvSpPr>
        <p:spPr bwMode="gray">
          <a:xfrm>
            <a:off x="822121" y="4867489"/>
            <a:ext cx="4324283" cy="266573"/>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sz="1600" dirty="0"/>
              <a:t>No guarantee that </a:t>
            </a:r>
            <a:r>
              <a:rPr lang="pt-BR" sz="1600" dirty="0" err="1"/>
              <a:t>will</a:t>
            </a:r>
            <a:r>
              <a:rPr lang="pt-BR" sz="1600" dirty="0"/>
              <a:t> </a:t>
            </a:r>
            <a:r>
              <a:rPr lang="pt-BR" sz="1600" dirty="0" err="1"/>
              <a:t>find</a:t>
            </a:r>
            <a:r>
              <a:rPr lang="pt-BR" sz="1600" dirty="0"/>
              <a:t> the optimum</a:t>
            </a:r>
            <a:endParaRPr lang="en-US" sz="1600" dirty="0" err="1"/>
          </a:p>
        </p:txBody>
      </p:sp>
      <p:sp>
        <p:nvSpPr>
          <p:cNvPr id="23" name="TextBox 22">
            <a:extLst>
              <a:ext uri="{FF2B5EF4-FFF2-40B4-BE49-F238E27FC236}">
                <a16:creationId xmlns:a16="http://schemas.microsoft.com/office/drawing/2014/main" id="{1FAC4E79-5C93-4D9E-B99B-616B5305EAD6}"/>
              </a:ext>
            </a:extLst>
          </p:cNvPr>
          <p:cNvSpPr txBox="1"/>
          <p:nvPr/>
        </p:nvSpPr>
        <p:spPr bwMode="gray">
          <a:xfrm>
            <a:off x="6096000" y="1037635"/>
            <a:ext cx="4324283" cy="532942"/>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sz="1600" u="sng" dirty="0"/>
              <a:t>Solution part-1</a:t>
            </a:r>
            <a:r>
              <a:rPr lang="pt-BR" sz="1600" dirty="0"/>
              <a:t>: use Q because it is based on state, action pairs</a:t>
            </a:r>
          </a:p>
        </p:txBody>
      </p:sp>
      <p:pic>
        <p:nvPicPr>
          <p:cNvPr id="24" name="Picture 23">
            <a:extLst>
              <a:ext uri="{FF2B5EF4-FFF2-40B4-BE49-F238E27FC236}">
                <a16:creationId xmlns:a16="http://schemas.microsoft.com/office/drawing/2014/main" id="{F0260DC6-B31E-419B-904F-FCC97425351C}"/>
              </a:ext>
            </a:extLst>
          </p:cNvPr>
          <p:cNvPicPr>
            <a:picLocks noChangeAspect="1"/>
          </p:cNvPicPr>
          <p:nvPr/>
        </p:nvPicPr>
        <p:blipFill>
          <a:blip r:embed="rId4"/>
          <a:stretch>
            <a:fillRect/>
          </a:stretch>
        </p:blipFill>
        <p:spPr>
          <a:xfrm>
            <a:off x="6003501" y="1608697"/>
            <a:ext cx="4824444" cy="3379762"/>
          </a:xfrm>
          <a:prstGeom prst="rect">
            <a:avLst/>
          </a:prstGeom>
        </p:spPr>
      </p:pic>
      <p:sp>
        <p:nvSpPr>
          <p:cNvPr id="25" name="Rectangle 24">
            <a:extLst>
              <a:ext uri="{FF2B5EF4-FFF2-40B4-BE49-F238E27FC236}">
                <a16:creationId xmlns:a16="http://schemas.microsoft.com/office/drawing/2014/main" id="{8269CF83-8A50-4B84-921A-681DF9F1345B}"/>
              </a:ext>
            </a:extLst>
          </p:cNvPr>
          <p:cNvSpPr/>
          <p:nvPr/>
        </p:nvSpPr>
        <p:spPr>
          <a:xfrm>
            <a:off x="6500388" y="5235590"/>
            <a:ext cx="5435972" cy="584775"/>
          </a:xfrm>
          <a:prstGeom prst="rect">
            <a:avLst/>
          </a:prstGeom>
        </p:spPr>
        <p:txBody>
          <a:bodyPr wrap="square">
            <a:spAutoFit/>
          </a:bodyPr>
          <a:lstStyle/>
          <a:p>
            <a:pPr>
              <a:spcBef>
                <a:spcPts val="300"/>
              </a:spcBef>
              <a:spcAft>
                <a:spcPts val="300"/>
              </a:spcAft>
              <a:buClr>
                <a:schemeClr val="accent1"/>
              </a:buClr>
              <a:buSzPct val="90000"/>
            </a:pPr>
            <a:r>
              <a:rPr lang="pt-BR" sz="1600" u="sng" dirty="0"/>
              <a:t>Solution part-2</a:t>
            </a:r>
            <a:r>
              <a:rPr lang="pt-BR" sz="1600" dirty="0"/>
              <a:t>: add randomness in the choice of action (e-Greedy)</a:t>
            </a:r>
            <a:endParaRPr lang="en-US" sz="1600" dirty="0" err="1"/>
          </a:p>
        </p:txBody>
      </p:sp>
      <p:cxnSp>
        <p:nvCxnSpPr>
          <p:cNvPr id="27" name="Connector: Elbow 26">
            <a:extLst>
              <a:ext uri="{FF2B5EF4-FFF2-40B4-BE49-F238E27FC236}">
                <a16:creationId xmlns:a16="http://schemas.microsoft.com/office/drawing/2014/main" id="{7D61D226-5DC7-48A3-B37E-732B29C11213}"/>
              </a:ext>
            </a:extLst>
          </p:cNvPr>
          <p:cNvCxnSpPr>
            <a:cxnSpLocks/>
            <a:endCxn id="23" idx="2"/>
          </p:cNvCxnSpPr>
          <p:nvPr/>
        </p:nvCxnSpPr>
        <p:spPr bwMode="gray">
          <a:xfrm rot="5400000" flipH="1" flipV="1">
            <a:off x="7825144" y="1740626"/>
            <a:ext cx="603046" cy="262949"/>
          </a:xfrm>
          <a:prstGeom prst="bent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A2D80D66-E29F-40AD-8A9A-FAEDA6F6F73D}"/>
              </a:ext>
            </a:extLst>
          </p:cNvPr>
          <p:cNvGrpSpPr/>
          <p:nvPr/>
        </p:nvGrpSpPr>
        <p:grpSpPr>
          <a:xfrm>
            <a:off x="3343430" y="5347005"/>
            <a:ext cx="2660073" cy="1366994"/>
            <a:chOff x="4322618" y="5347005"/>
            <a:chExt cx="2660073" cy="1366994"/>
          </a:xfrm>
        </p:grpSpPr>
        <p:sp>
          <p:nvSpPr>
            <p:cNvPr id="36" name="Double Brace 35">
              <a:extLst>
                <a:ext uri="{FF2B5EF4-FFF2-40B4-BE49-F238E27FC236}">
                  <a16:creationId xmlns:a16="http://schemas.microsoft.com/office/drawing/2014/main" id="{20D5D3EB-EC5E-473C-A0AC-36F2FCEAEA24}"/>
                </a:ext>
              </a:extLst>
            </p:cNvPr>
            <p:cNvSpPr/>
            <p:nvPr/>
          </p:nvSpPr>
          <p:spPr bwMode="gray">
            <a:xfrm>
              <a:off x="5089794" y="5950524"/>
              <a:ext cx="1705861" cy="678873"/>
            </a:xfrm>
            <a:prstGeom prst="bracePair">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b="1" dirty="0"/>
                <a:t>Prediction</a:t>
              </a:r>
            </a:p>
          </p:txBody>
        </p:sp>
        <p:sp>
          <p:nvSpPr>
            <p:cNvPr id="37" name="Rectangle 36">
              <a:extLst>
                <a:ext uri="{FF2B5EF4-FFF2-40B4-BE49-F238E27FC236}">
                  <a16:creationId xmlns:a16="http://schemas.microsoft.com/office/drawing/2014/main" id="{7EEB5428-FA2C-42E3-9F31-CF972A43D0C4}"/>
                </a:ext>
              </a:extLst>
            </p:cNvPr>
            <p:cNvSpPr/>
            <p:nvPr/>
          </p:nvSpPr>
          <p:spPr>
            <a:xfrm>
              <a:off x="4447309" y="5347005"/>
              <a:ext cx="2348346" cy="923330"/>
            </a:xfrm>
            <a:prstGeom prst="rect">
              <a:avLst/>
            </a:prstGeom>
          </p:spPr>
          <p:txBody>
            <a:bodyPr wrap="square">
              <a:spAutoFit/>
            </a:bodyPr>
            <a:lstStyle/>
            <a:p>
              <a:r>
                <a:rPr lang="en-US" b="1" dirty="0"/>
                <a:t>Control</a:t>
              </a:r>
            </a:p>
            <a:p>
              <a:r>
                <a:rPr lang="en-US" dirty="0"/>
                <a:t>  for-loop:</a:t>
              </a:r>
            </a:p>
            <a:p>
              <a:r>
                <a:rPr lang="en-US" dirty="0"/>
                <a:t>	</a:t>
              </a:r>
            </a:p>
          </p:txBody>
        </p:sp>
        <p:sp>
          <p:nvSpPr>
            <p:cNvPr id="38" name="Rectangle 37">
              <a:extLst>
                <a:ext uri="{FF2B5EF4-FFF2-40B4-BE49-F238E27FC236}">
                  <a16:creationId xmlns:a16="http://schemas.microsoft.com/office/drawing/2014/main" id="{C6C9F78A-D5FE-41F7-AC6D-6C77488D8A8A}"/>
                </a:ext>
              </a:extLst>
            </p:cNvPr>
            <p:cNvSpPr/>
            <p:nvPr/>
          </p:nvSpPr>
          <p:spPr bwMode="gray">
            <a:xfrm>
              <a:off x="4322618" y="5347005"/>
              <a:ext cx="2660073" cy="1366994"/>
            </a:xfrm>
            <a:prstGeom prst="rect">
              <a:avLst/>
            </a:prstGeom>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grpSp>
      <p:cxnSp>
        <p:nvCxnSpPr>
          <p:cNvPr id="28" name="Connector: Elbow 27">
            <a:extLst>
              <a:ext uri="{FF2B5EF4-FFF2-40B4-BE49-F238E27FC236}">
                <a16:creationId xmlns:a16="http://schemas.microsoft.com/office/drawing/2014/main" id="{25886992-58DC-47A2-98FB-B318933AFF67}"/>
              </a:ext>
            </a:extLst>
          </p:cNvPr>
          <p:cNvCxnSpPr>
            <a:cxnSpLocks/>
          </p:cNvCxnSpPr>
          <p:nvPr/>
        </p:nvCxnSpPr>
        <p:spPr bwMode="gray">
          <a:xfrm rot="5400000">
            <a:off x="7934153" y="4638960"/>
            <a:ext cx="949979" cy="243280"/>
          </a:xfrm>
          <a:prstGeom prst="bent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B1E9C09B-C0A2-4FC9-A7F8-EB1A30928492}"/>
              </a:ext>
            </a:extLst>
          </p:cNvPr>
          <p:cNvPicPr>
            <a:picLocks noChangeAspect="1"/>
          </p:cNvPicPr>
          <p:nvPr/>
        </p:nvPicPr>
        <p:blipFill>
          <a:blip r:embed="rId5"/>
          <a:stretch>
            <a:fillRect/>
          </a:stretch>
        </p:blipFill>
        <p:spPr>
          <a:xfrm>
            <a:off x="6064500" y="1788567"/>
            <a:ext cx="4879663" cy="3199892"/>
          </a:xfrm>
          <a:prstGeom prst="rect">
            <a:avLst/>
          </a:prstGeom>
        </p:spPr>
      </p:pic>
    </p:spTree>
    <p:extLst>
      <p:ext uri="{BB962C8B-B14F-4D97-AF65-F5344CB8AC3E}">
        <p14:creationId xmlns:p14="http://schemas.microsoft.com/office/powerpoint/2010/main" val="3142348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3D0FF-CCE7-4DF0-8DB7-522B2CA95569}"/>
              </a:ext>
            </a:extLst>
          </p:cNvPr>
          <p:cNvSpPr>
            <a:spLocks noGrp="1"/>
          </p:cNvSpPr>
          <p:nvPr>
            <p:ph type="title"/>
          </p:nvPr>
        </p:nvSpPr>
        <p:spPr/>
        <p:txBody>
          <a:bodyPr/>
          <a:lstStyle/>
          <a:p>
            <a:r>
              <a:rPr lang="pt-BR" dirty="0"/>
              <a:t>GLIE Monte Carlo Control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25F715-7A6B-4652-B8DF-2E6653DA7D39}"/>
                  </a:ext>
                </a:extLst>
              </p:cNvPr>
              <p:cNvSpPr>
                <a:spLocks noGrp="1"/>
              </p:cNvSpPr>
              <p:nvPr>
                <p:ph idx="1"/>
              </p:nvPr>
            </p:nvSpPr>
            <p:spPr>
              <a:xfrm>
                <a:off x="478369" y="920866"/>
                <a:ext cx="11473384" cy="5092676"/>
              </a:xfrm>
            </p:spPr>
            <p:txBody>
              <a:bodyPr/>
              <a:lstStyle/>
              <a:p>
                <a:r>
                  <a:rPr lang="pt-BR" dirty="0"/>
                  <a:t>GLIE – </a:t>
                </a:r>
                <a:r>
                  <a:rPr lang="pt-BR" b="1" dirty="0"/>
                  <a:t>G</a:t>
                </a:r>
                <a:r>
                  <a:rPr lang="pt-BR" dirty="0"/>
                  <a:t>reedy in the </a:t>
                </a:r>
                <a:r>
                  <a:rPr lang="pt-BR" b="1" dirty="0"/>
                  <a:t>L</a:t>
                </a:r>
                <a:r>
                  <a:rPr lang="pt-BR" dirty="0"/>
                  <a:t>imit with </a:t>
                </a:r>
                <a:r>
                  <a:rPr lang="pt-BR" b="1" dirty="0"/>
                  <a:t>I</a:t>
                </a:r>
                <a:r>
                  <a:rPr lang="pt-BR" dirty="0"/>
                  <a:t>nfinite in the </a:t>
                </a:r>
                <a:r>
                  <a:rPr lang="pt-BR" dirty="0" err="1"/>
                  <a:t>limited</a:t>
                </a:r>
                <a:r>
                  <a:rPr lang="pt-BR" dirty="0"/>
                  <a:t> </a:t>
                </a:r>
                <a:r>
                  <a:rPr lang="pt-BR" b="1" dirty="0"/>
                  <a:t>E</a:t>
                </a:r>
                <a:r>
                  <a:rPr lang="pt-BR" dirty="0"/>
                  <a:t>xploration</a:t>
                </a:r>
              </a:p>
              <a:p>
                <a:pPr marL="342900" indent="-342900">
                  <a:buFont typeface="Arial" panose="020B0604020202020204" pitchFamily="34" charset="0"/>
                  <a:buChar char="•"/>
                </a:pPr>
                <a:endParaRPr lang="pt-BR" dirty="0"/>
              </a:p>
              <a:p>
                <a:pPr marL="342900" indent="-342900">
                  <a:buFont typeface="Arial" panose="020B0604020202020204" pitchFamily="34" charset="0"/>
                  <a:buChar char="•"/>
                </a:pPr>
                <a:r>
                  <a:rPr lang="pt-BR" dirty="0"/>
                  <a:t>Decays epsilon, for instance </a:t>
                </a:r>
                <a:r>
                  <a:rPr lang="el-GR" dirty="0"/>
                  <a:t>ε</a:t>
                </a:r>
                <a:r>
                  <a:rPr lang="pt-BR" dirty="0"/>
                  <a:t> </a:t>
                </a:r>
              </a:p>
              <a:p>
                <a:r>
                  <a:rPr lang="pt-BR" dirty="0">
                    <a:ea typeface="Cambria Math" panose="02040503050406030204" pitchFamily="18" charset="0"/>
                  </a:rPr>
                  <a:t>			</a:t>
                </a:r>
                <a14:m>
                  <m:oMath xmlns:m="http://schemas.openxmlformats.org/officeDocument/2006/math">
                    <m:r>
                      <a:rPr lang="pt-BR"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𝑘</m:t>
                        </m:r>
                      </m:den>
                    </m:f>
                  </m:oMath>
                </a14:m>
                <a:r>
                  <a:rPr lang="pt-BR" dirty="0"/>
                  <a:t>, where k is the episode count</a:t>
                </a:r>
              </a:p>
              <a:p>
                <a:endParaRPr lang="pt-BR" dirty="0"/>
              </a:p>
              <a:p>
                <a:pPr marL="342900" indent="-342900">
                  <a:buFont typeface="Arial" panose="020B0604020202020204" pitchFamily="34" charset="0"/>
                  <a:buChar char="•"/>
                </a:pPr>
                <a:r>
                  <a:rPr lang="pt-BR" dirty="0"/>
                  <a:t>All &lt;state,action&gt; pairs are explored indefinitely</a:t>
                </a:r>
              </a:p>
              <a:p>
                <a:pPr/>
                <a14:m>
                  <m:oMathPara xmlns:m="http://schemas.openxmlformats.org/officeDocument/2006/math">
                    <m:oMathParaPr>
                      <m:jc m:val="centerGroup"/>
                    </m:oMathParaPr>
                    <m:oMath xmlns:m="http://schemas.openxmlformats.org/officeDocument/2006/math">
                      <m:limLow>
                        <m:limLowPr>
                          <m:ctrlPr>
                            <a:rPr lang="pt-BR" i="1">
                              <a:latin typeface="Cambria Math" panose="02040503050406030204" pitchFamily="18" charset="0"/>
                            </a:rPr>
                          </m:ctrlPr>
                        </m:limLowPr>
                        <m:e>
                          <m:r>
                            <m:rPr>
                              <m:sty m:val="p"/>
                            </m:rPr>
                            <a:rPr lang="pt-BR">
                              <a:latin typeface="Cambria Math" panose="02040503050406030204" pitchFamily="18" charset="0"/>
                            </a:rPr>
                            <m:t>lim</m:t>
                          </m:r>
                        </m:e>
                        <m:lim>
                          <m:r>
                            <a:rPr lang="en-US" i="1">
                              <a:latin typeface="Cambria Math" panose="02040503050406030204" pitchFamily="18" charset="0"/>
                            </a:rPr>
                            <m:t>𝑘</m:t>
                          </m:r>
                          <m:r>
                            <a:rPr lang="pt-BR" i="1">
                              <a:latin typeface="Cambria Math" panose="02040503050406030204" pitchFamily="18" charset="0"/>
                            </a:rPr>
                            <m:t>→∞</m:t>
                          </m:r>
                        </m:lim>
                      </m:limLow>
                      <m:sSub>
                        <m:sSubPr>
                          <m:ctrlPr>
                            <a:rPr lang="pt-BR"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oMath>
                  </m:oMathPara>
                </a14:m>
                <a:endParaRPr lang="pt-BR" dirty="0"/>
              </a:p>
              <a:p>
                <a:pPr marL="342900" indent="-342900">
                  <a:buFont typeface="Arial" panose="020B0604020202020204" pitchFamily="34" charset="0"/>
                  <a:buChar char="•"/>
                </a:pPr>
                <a:r>
                  <a:rPr lang="pt-BR" dirty="0"/>
                  <a:t>The policy </a:t>
                </a:r>
                <a:r>
                  <a:rPr lang="el-GR" sz="2000" dirty="0"/>
                  <a:t>ϖ</a:t>
                </a:r>
                <a:r>
                  <a:rPr lang="pt-BR" sz="2000" dirty="0"/>
                  <a:t> </a:t>
                </a:r>
                <a:r>
                  <a:rPr lang="pt-BR" dirty="0"/>
                  <a:t>converges to a greedy policy </a:t>
                </a:r>
              </a:p>
              <a:p>
                <a:pPr/>
                <a14:m>
                  <m:oMathPara xmlns:m="http://schemas.openxmlformats.org/officeDocument/2006/math">
                    <m:oMathParaPr>
                      <m:jc m:val="centerGroup"/>
                    </m:oMathParaPr>
                    <m:oMath xmlns:m="http://schemas.openxmlformats.org/officeDocument/2006/math">
                      <m:func>
                        <m:funcPr>
                          <m:ctrlPr>
                            <a:rPr lang="pt-BR" i="1" smtClean="0">
                              <a:latin typeface="Cambria Math" panose="02040503050406030204" pitchFamily="18" charset="0"/>
                            </a:rPr>
                          </m:ctrlPr>
                        </m:funcPr>
                        <m:fName>
                          <m:limLow>
                            <m:limLowPr>
                              <m:ctrlPr>
                                <a:rPr lang="pt-BR" i="1" smtClean="0">
                                  <a:latin typeface="Cambria Math" panose="02040503050406030204" pitchFamily="18" charset="0"/>
                                </a:rPr>
                              </m:ctrlPr>
                            </m:limLowPr>
                            <m:e>
                              <m:r>
                                <m:rPr>
                                  <m:sty m:val="p"/>
                                </m:rPr>
                                <a:rPr lang="pt-BR" i="0" smtClean="0">
                                  <a:latin typeface="Cambria Math" panose="02040503050406030204" pitchFamily="18" charset="0"/>
                                </a:rPr>
                                <m:t>lim</m:t>
                              </m:r>
                            </m:e>
                            <m:lim>
                              <m:r>
                                <a:rPr lang="en-US" b="0" i="1" smtClean="0">
                                  <a:latin typeface="Cambria Math" panose="02040503050406030204" pitchFamily="18" charset="0"/>
                                </a:rPr>
                                <m:t>𝑘</m:t>
                              </m:r>
                              <m:r>
                                <a:rPr lang="pt-BR" i="1" smtClean="0">
                                  <a:latin typeface="Cambria Math" panose="02040503050406030204" pitchFamily="18" charset="0"/>
                                </a:rPr>
                                <m:t>→∞</m:t>
                              </m:r>
                            </m:lim>
                          </m:limLow>
                        </m:fName>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ea typeface="Cambria Math" panose="02040503050406030204" pitchFamily="18" charset="0"/>
                                </a:rPr>
                                <m:t>𝑘</m:t>
                              </m:r>
                            </m:sub>
                          </m:sSub>
                          <m:d>
                            <m:dPr>
                              <m:ctrlPr>
                                <a:rPr lang="pt-BR"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𝑎</m:t>
                                  </m:r>
                                  <m:r>
                                    <a:rPr lang="en-US" b="0" i="1" smtClean="0">
                                      <a:latin typeface="Cambria Math" panose="02040503050406030204" pitchFamily="18" charset="0"/>
                                    </a:rPr>
                                    <m:t>′</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func>
                          <m:r>
                            <a:rPr lang="en-US" b="0" i="1" smtClean="0">
                              <a:latin typeface="Cambria Math" panose="02040503050406030204" pitchFamily="18" charset="0"/>
                            </a:rPr>
                            <m:t>)</m:t>
                          </m:r>
                        </m:e>
                      </m:func>
                    </m:oMath>
                  </m:oMathPara>
                </a14:m>
                <a:endParaRPr lang="en-US" b="0" dirty="0"/>
              </a:p>
              <a:p>
                <a:pPr marL="342900" indent="-342900">
                  <a:buFont typeface="Arial" panose="020B0604020202020204" pitchFamily="34" charset="0"/>
                  <a:buChar char="•"/>
                </a:pPr>
                <a:r>
                  <a:rPr lang="pt-BR" dirty="0"/>
                  <a:t>Theorem shows that it also converges to the optimal value-function</a:t>
                </a:r>
              </a:p>
              <a:p>
                <a:pPr/>
                <a14:m>
                  <m:oMathPara xmlns:m="http://schemas.openxmlformats.org/officeDocument/2006/math">
                    <m:oMathParaPr>
                      <m:jc m:val="centerGroup"/>
                    </m:oMathParaPr>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lim</m:t>
                              </m:r>
                            </m:e>
                            <m:lim>
                              <m:r>
                                <a:rPr lang="en-US" i="1">
                                  <a:latin typeface="Cambria Math" panose="02040503050406030204" pitchFamily="18" charset="0"/>
                                </a:rPr>
                                <m:t>𝑘</m:t>
                              </m:r>
                              <m:r>
                                <a:rPr lang="pt-BR" i="1">
                                  <a:latin typeface="Cambria Math" panose="02040503050406030204" pitchFamily="18" charset="0"/>
                                </a:rPr>
                                <m:t>→∞</m:t>
                              </m:r>
                            </m:lim>
                          </m:limLow>
                        </m:fName>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ea typeface="Cambria Math" panose="02040503050406030204" pitchFamily="18" charset="0"/>
                                </a:rPr>
                                <m:t>𝑘</m:t>
                              </m:r>
                            </m:sub>
                          </m:sSub>
                          <m:d>
                            <m:dPr>
                              <m:ctrlPr>
                                <a:rPr lang="pt-BR"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𝐼</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 </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r>
                                    <a:rPr lang="en-US" i="1">
                                      <a:latin typeface="Cambria Math" panose="02040503050406030204" pitchFamily="18" charset="0"/>
                                    </a:rPr>
                                    <m:t>′</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func>
                          <m:r>
                            <a:rPr lang="en-US" i="1">
                              <a:latin typeface="Cambria Math" panose="02040503050406030204" pitchFamily="18" charset="0"/>
                            </a:rPr>
                            <m:t>)</m:t>
                          </m:r>
                        </m:e>
                      </m:func>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3F25F715-7A6B-4652-B8DF-2E6653DA7D39}"/>
                  </a:ext>
                </a:extLst>
              </p:cNvPr>
              <p:cNvSpPr>
                <a:spLocks noGrp="1" noRot="1" noChangeAspect="1" noMove="1" noResize="1" noEditPoints="1" noAdjustHandles="1" noChangeArrowheads="1" noChangeShapeType="1" noTextEdit="1"/>
              </p:cNvSpPr>
              <p:nvPr>
                <p:ph idx="1"/>
              </p:nvPr>
            </p:nvSpPr>
            <p:spPr>
              <a:xfrm>
                <a:off x="478369" y="920866"/>
                <a:ext cx="11473384" cy="5092676"/>
              </a:xfrm>
              <a:blipFill>
                <a:blip r:embed="rId3"/>
                <a:stretch>
                  <a:fillRect l="-1275" t="-1078"/>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2DB7BF5F-EF55-4C0B-9A87-1D785DC1DEB8}"/>
              </a:ext>
            </a:extLst>
          </p:cNvPr>
          <p:cNvSpPr/>
          <p:nvPr/>
        </p:nvSpPr>
        <p:spPr>
          <a:xfrm>
            <a:off x="478369" y="5763017"/>
            <a:ext cx="8547479" cy="369332"/>
          </a:xfrm>
          <a:prstGeom prst="rect">
            <a:avLst/>
          </a:prstGeom>
          <a:solidFill>
            <a:schemeClr val="accent5">
              <a:lumMod val="20000"/>
              <a:lumOff val="80000"/>
            </a:schemeClr>
          </a:solidFill>
        </p:spPr>
        <p:txBody>
          <a:bodyPr wrap="square">
            <a:spAutoFit/>
          </a:bodyPr>
          <a:lstStyle/>
          <a:p>
            <a:r>
              <a:rPr lang="en-US" u="sng" dirty="0"/>
              <a:t>Advantage:</a:t>
            </a:r>
            <a:r>
              <a:rPr lang="en-US" dirty="0"/>
              <a:t> Converges to the optimal greedy policy</a:t>
            </a:r>
          </a:p>
        </p:txBody>
      </p:sp>
      <p:sp>
        <p:nvSpPr>
          <p:cNvPr id="6" name="Rectangle 5">
            <a:extLst>
              <a:ext uri="{FF2B5EF4-FFF2-40B4-BE49-F238E27FC236}">
                <a16:creationId xmlns:a16="http://schemas.microsoft.com/office/drawing/2014/main" id="{DDCF2145-41F4-4942-832C-037519C343CE}"/>
              </a:ext>
            </a:extLst>
          </p:cNvPr>
          <p:cNvSpPr/>
          <p:nvPr/>
        </p:nvSpPr>
        <p:spPr>
          <a:xfrm>
            <a:off x="478369" y="6135117"/>
            <a:ext cx="8547479" cy="369332"/>
          </a:xfrm>
          <a:prstGeom prst="rect">
            <a:avLst/>
          </a:prstGeom>
          <a:solidFill>
            <a:schemeClr val="accent3">
              <a:lumMod val="20000"/>
              <a:lumOff val="80000"/>
            </a:schemeClr>
          </a:solidFill>
        </p:spPr>
        <p:txBody>
          <a:bodyPr wrap="square">
            <a:spAutoFit/>
          </a:bodyPr>
          <a:lstStyle/>
          <a:p>
            <a:pPr>
              <a:lnSpc>
                <a:spcPct val="100000"/>
              </a:lnSpc>
            </a:pPr>
            <a:r>
              <a:rPr lang="en-US" u="sng" dirty="0"/>
              <a:t>Caveat:</a:t>
            </a:r>
            <a:r>
              <a:rPr lang="en-US" dirty="0"/>
              <a:t> Still expensive, even with partial episodes</a:t>
            </a:r>
          </a:p>
        </p:txBody>
      </p:sp>
      <p:sp>
        <p:nvSpPr>
          <p:cNvPr id="9" name="TextBox 8">
            <a:extLst>
              <a:ext uri="{FF2B5EF4-FFF2-40B4-BE49-F238E27FC236}">
                <a16:creationId xmlns:a16="http://schemas.microsoft.com/office/drawing/2014/main" id="{E00D5A8E-EAAE-007D-62CD-056B5F0D686E}"/>
              </a:ext>
            </a:extLst>
          </p:cNvPr>
          <p:cNvSpPr txBox="1"/>
          <p:nvPr/>
        </p:nvSpPr>
        <p:spPr bwMode="gray">
          <a:xfrm>
            <a:off x="0" y="6581001"/>
            <a:ext cx="12192000" cy="276999"/>
          </a:xfrm>
          <a:prstGeom prst="rect">
            <a:avLst/>
          </a:prstGeom>
          <a:noFill/>
        </p:spPr>
        <p:txBody>
          <a:bodyPr wrap="square">
            <a:spAutoFit/>
          </a:bodyPr>
          <a:lstStyle/>
          <a:p>
            <a:r>
              <a:rPr lang="en-US" sz="1200" dirty="0"/>
              <a:t>Singh, Satinder, et al. "Convergence results for single-step on-policy reinforcement-learning algorithms." </a:t>
            </a:r>
            <a:r>
              <a:rPr lang="en-US" sz="1200" i="1" dirty="0"/>
              <a:t>Machine learning</a:t>
            </a:r>
            <a:r>
              <a:rPr lang="en-US" sz="1200" dirty="0"/>
              <a:t> 38.3 (2000): 287-308.</a:t>
            </a:r>
          </a:p>
        </p:txBody>
      </p:sp>
    </p:spTree>
    <p:extLst>
      <p:ext uri="{BB962C8B-B14F-4D97-AF65-F5344CB8AC3E}">
        <p14:creationId xmlns:p14="http://schemas.microsoft.com/office/powerpoint/2010/main" val="16365809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25DD9-3C49-4152-AE68-800F78C6824D}"/>
              </a:ext>
            </a:extLst>
          </p:cNvPr>
          <p:cNvSpPr>
            <a:spLocks noGrp="1"/>
          </p:cNvSpPr>
          <p:nvPr>
            <p:ph type="title"/>
          </p:nvPr>
        </p:nvSpPr>
        <p:spPr/>
        <p:txBody>
          <a:bodyPr/>
          <a:lstStyle/>
          <a:p>
            <a:r>
              <a:rPr lang="en-US" dirty="0"/>
              <a:t>On-Policy versus Off-Policy Learning</a:t>
            </a:r>
          </a:p>
        </p:txBody>
      </p:sp>
      <p:pic>
        <p:nvPicPr>
          <p:cNvPr id="4" name="Content Placeholder 3">
            <a:extLst>
              <a:ext uri="{FF2B5EF4-FFF2-40B4-BE49-F238E27FC236}">
                <a16:creationId xmlns:a16="http://schemas.microsoft.com/office/drawing/2014/main" id="{29A5BB08-9B2D-4751-A1E6-92CCC7F340F8}"/>
              </a:ext>
            </a:extLst>
          </p:cNvPr>
          <p:cNvPicPr>
            <a:picLocks noGrp="1" noChangeAspect="1"/>
          </p:cNvPicPr>
          <p:nvPr>
            <p:ph idx="1"/>
          </p:nvPr>
        </p:nvPicPr>
        <p:blipFill>
          <a:blip r:embed="rId2"/>
          <a:stretch>
            <a:fillRect/>
          </a:stretch>
        </p:blipFill>
        <p:spPr>
          <a:xfrm>
            <a:off x="636538" y="1369369"/>
            <a:ext cx="6708617" cy="2141538"/>
          </a:xfrm>
          <a:prstGeom prst="rect">
            <a:avLst/>
          </a:prstGeom>
        </p:spPr>
      </p:pic>
    </p:spTree>
    <p:extLst>
      <p:ext uri="{BB962C8B-B14F-4D97-AF65-F5344CB8AC3E}">
        <p14:creationId xmlns:p14="http://schemas.microsoft.com/office/powerpoint/2010/main" val="28333130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24155-9A4B-4321-B6FD-2DD17F6C2441}"/>
              </a:ext>
            </a:extLst>
          </p:cNvPr>
          <p:cNvSpPr>
            <a:spLocks noGrp="1"/>
          </p:cNvSpPr>
          <p:nvPr>
            <p:ph type="title"/>
          </p:nvPr>
        </p:nvSpPr>
        <p:spPr>
          <a:xfrm>
            <a:off x="478369" y="144001"/>
            <a:ext cx="9169401" cy="555840"/>
          </a:xfrm>
        </p:spPr>
        <p:txBody>
          <a:bodyPr anchor="t">
            <a:normAutofit/>
          </a:bodyPr>
          <a:lstStyle/>
          <a:p>
            <a:r>
              <a:rPr lang="en-US" dirty="0"/>
              <a:t>Sarsa: On-Policy TD Control </a:t>
            </a:r>
          </a:p>
        </p:txBody>
      </p:sp>
      <p:pic>
        <p:nvPicPr>
          <p:cNvPr id="4" name="Content Placeholder 3">
            <a:extLst>
              <a:ext uri="{FF2B5EF4-FFF2-40B4-BE49-F238E27FC236}">
                <a16:creationId xmlns:a16="http://schemas.microsoft.com/office/drawing/2014/main" id="{B43DA058-01CD-46A5-A1B1-D287BD74E2A3}"/>
              </a:ext>
            </a:extLst>
          </p:cNvPr>
          <p:cNvPicPr>
            <a:picLocks noGrp="1" noChangeAspect="1"/>
          </p:cNvPicPr>
          <p:nvPr>
            <p:ph idx="1"/>
          </p:nvPr>
        </p:nvPicPr>
        <p:blipFill>
          <a:blip r:embed="rId2"/>
          <a:stretch>
            <a:fillRect/>
          </a:stretch>
        </p:blipFill>
        <p:spPr>
          <a:xfrm>
            <a:off x="2806482" y="1819020"/>
            <a:ext cx="8771021" cy="3751813"/>
          </a:xfrm>
          <a:prstGeom prst="rect">
            <a:avLst/>
          </a:prstGeom>
        </p:spPr>
      </p:pic>
      <p:sp>
        <p:nvSpPr>
          <p:cNvPr id="7" name="Rectangle 6">
            <a:extLst>
              <a:ext uri="{FF2B5EF4-FFF2-40B4-BE49-F238E27FC236}">
                <a16:creationId xmlns:a16="http://schemas.microsoft.com/office/drawing/2014/main" id="{6096169F-2486-4769-817A-C1EBB45393A5}"/>
              </a:ext>
            </a:extLst>
          </p:cNvPr>
          <p:cNvSpPr/>
          <p:nvPr/>
        </p:nvSpPr>
        <p:spPr>
          <a:xfrm>
            <a:off x="705578" y="5972567"/>
            <a:ext cx="8547479" cy="369332"/>
          </a:xfrm>
          <a:prstGeom prst="rect">
            <a:avLst/>
          </a:prstGeom>
          <a:solidFill>
            <a:schemeClr val="accent5">
              <a:lumMod val="20000"/>
              <a:lumOff val="80000"/>
            </a:schemeClr>
          </a:solidFill>
        </p:spPr>
        <p:txBody>
          <a:bodyPr wrap="square">
            <a:spAutoFit/>
          </a:bodyPr>
          <a:lstStyle/>
          <a:p>
            <a:r>
              <a:rPr lang="en-US" u="sng" dirty="0"/>
              <a:t>Advantage:</a:t>
            </a:r>
            <a:r>
              <a:rPr lang="en-US" dirty="0"/>
              <a:t> Converges to the optimal greedy policy</a:t>
            </a:r>
          </a:p>
        </p:txBody>
      </p:sp>
      <p:sp>
        <p:nvSpPr>
          <p:cNvPr id="8" name="Rectangle 7">
            <a:extLst>
              <a:ext uri="{FF2B5EF4-FFF2-40B4-BE49-F238E27FC236}">
                <a16:creationId xmlns:a16="http://schemas.microsoft.com/office/drawing/2014/main" id="{14175F9A-539F-4DE9-8427-795E7331AE2D}"/>
              </a:ext>
            </a:extLst>
          </p:cNvPr>
          <p:cNvSpPr/>
          <p:nvPr/>
        </p:nvSpPr>
        <p:spPr>
          <a:xfrm>
            <a:off x="705578" y="6344667"/>
            <a:ext cx="8547479" cy="369332"/>
          </a:xfrm>
          <a:prstGeom prst="rect">
            <a:avLst/>
          </a:prstGeom>
          <a:solidFill>
            <a:schemeClr val="accent3">
              <a:lumMod val="20000"/>
              <a:lumOff val="80000"/>
            </a:schemeClr>
          </a:solidFill>
        </p:spPr>
        <p:txBody>
          <a:bodyPr wrap="square">
            <a:spAutoFit/>
          </a:bodyPr>
          <a:lstStyle/>
          <a:p>
            <a:pPr>
              <a:lnSpc>
                <a:spcPct val="100000"/>
              </a:lnSpc>
            </a:pPr>
            <a:r>
              <a:rPr lang="en-US" u="sng" dirty="0"/>
              <a:t>Caveat:</a:t>
            </a:r>
            <a:r>
              <a:rPr lang="en-US" dirty="0"/>
              <a:t> Still expensive, even with partial episodes</a:t>
            </a:r>
          </a:p>
        </p:txBody>
      </p:sp>
      <p:pic>
        <p:nvPicPr>
          <p:cNvPr id="9" name="Picture 8">
            <a:extLst>
              <a:ext uri="{FF2B5EF4-FFF2-40B4-BE49-F238E27FC236}">
                <a16:creationId xmlns:a16="http://schemas.microsoft.com/office/drawing/2014/main" id="{5DD6C8B9-759C-49C2-BA4E-FA189FB83AAE}"/>
              </a:ext>
            </a:extLst>
          </p:cNvPr>
          <p:cNvPicPr>
            <a:picLocks noChangeAspect="1"/>
          </p:cNvPicPr>
          <p:nvPr/>
        </p:nvPicPr>
        <p:blipFill>
          <a:blip r:embed="rId3"/>
          <a:stretch>
            <a:fillRect/>
          </a:stretch>
        </p:blipFill>
        <p:spPr>
          <a:xfrm>
            <a:off x="1280648" y="1028882"/>
            <a:ext cx="10550352" cy="781050"/>
          </a:xfrm>
          <a:prstGeom prst="rect">
            <a:avLst/>
          </a:prstGeom>
        </p:spPr>
      </p:pic>
      <p:sp>
        <p:nvSpPr>
          <p:cNvPr id="11" name="Oval 10">
            <a:extLst>
              <a:ext uri="{FF2B5EF4-FFF2-40B4-BE49-F238E27FC236}">
                <a16:creationId xmlns:a16="http://schemas.microsoft.com/office/drawing/2014/main" id="{15325478-A372-4735-AE06-1F002A2E8CCC}"/>
              </a:ext>
            </a:extLst>
          </p:cNvPr>
          <p:cNvSpPr/>
          <p:nvPr/>
        </p:nvSpPr>
        <p:spPr bwMode="gray">
          <a:xfrm>
            <a:off x="1557195" y="1998344"/>
            <a:ext cx="172016" cy="17449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2" name="Oval 11">
            <a:extLst>
              <a:ext uri="{FF2B5EF4-FFF2-40B4-BE49-F238E27FC236}">
                <a16:creationId xmlns:a16="http://schemas.microsoft.com/office/drawing/2014/main" id="{7A95C33E-C497-4EC1-A429-741132EFCE38}"/>
              </a:ext>
            </a:extLst>
          </p:cNvPr>
          <p:cNvSpPr/>
          <p:nvPr/>
        </p:nvSpPr>
        <p:spPr bwMode="gray">
          <a:xfrm>
            <a:off x="1557195" y="3679319"/>
            <a:ext cx="172016" cy="17449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3" name="Oval 12">
            <a:extLst>
              <a:ext uri="{FF2B5EF4-FFF2-40B4-BE49-F238E27FC236}">
                <a16:creationId xmlns:a16="http://schemas.microsoft.com/office/drawing/2014/main" id="{489E03E3-E88E-41AE-84F7-7BBBD6ECB881}"/>
              </a:ext>
            </a:extLst>
          </p:cNvPr>
          <p:cNvSpPr/>
          <p:nvPr/>
        </p:nvSpPr>
        <p:spPr bwMode="gray">
          <a:xfrm>
            <a:off x="1430182" y="2717847"/>
            <a:ext cx="426043" cy="452674"/>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5" name="Straight Arrow Connector 14">
            <a:extLst>
              <a:ext uri="{FF2B5EF4-FFF2-40B4-BE49-F238E27FC236}">
                <a16:creationId xmlns:a16="http://schemas.microsoft.com/office/drawing/2014/main" id="{4F95219A-DB5B-4312-A3D2-732537E181F2}"/>
              </a:ext>
            </a:extLst>
          </p:cNvPr>
          <p:cNvCxnSpPr>
            <a:stCxn id="11" idx="4"/>
            <a:endCxn id="13" idx="0"/>
          </p:cNvCxnSpPr>
          <p:nvPr/>
        </p:nvCxnSpPr>
        <p:spPr bwMode="gray">
          <a:xfrm>
            <a:off x="1643203" y="2172835"/>
            <a:ext cx="1" cy="5450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5873F0C9-FBEF-4AAB-87A5-60EBD208D007}"/>
              </a:ext>
            </a:extLst>
          </p:cNvPr>
          <p:cNvCxnSpPr>
            <a:cxnSpLocks/>
            <a:stCxn id="13" idx="4"/>
            <a:endCxn id="12" idx="0"/>
          </p:cNvCxnSpPr>
          <p:nvPr/>
        </p:nvCxnSpPr>
        <p:spPr bwMode="gray">
          <a:xfrm flipH="1">
            <a:off x="1643203" y="3170521"/>
            <a:ext cx="1" cy="5087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2" name="Picture 21">
            <a:extLst>
              <a:ext uri="{FF2B5EF4-FFF2-40B4-BE49-F238E27FC236}">
                <a16:creationId xmlns:a16="http://schemas.microsoft.com/office/drawing/2014/main" id="{F87B1DA8-ECD2-4557-BA20-C03498E195DE}"/>
              </a:ext>
            </a:extLst>
          </p:cNvPr>
          <p:cNvPicPr>
            <a:picLocks noChangeAspect="1"/>
          </p:cNvPicPr>
          <p:nvPr/>
        </p:nvPicPr>
        <p:blipFill>
          <a:blip r:embed="rId4"/>
          <a:stretch>
            <a:fillRect/>
          </a:stretch>
        </p:blipFill>
        <p:spPr>
          <a:xfrm>
            <a:off x="1774998" y="1839695"/>
            <a:ext cx="715812" cy="407846"/>
          </a:xfrm>
          <a:prstGeom prst="rect">
            <a:avLst/>
          </a:prstGeom>
        </p:spPr>
      </p:pic>
      <p:pic>
        <p:nvPicPr>
          <p:cNvPr id="23" name="Picture 22">
            <a:extLst>
              <a:ext uri="{FF2B5EF4-FFF2-40B4-BE49-F238E27FC236}">
                <a16:creationId xmlns:a16="http://schemas.microsoft.com/office/drawing/2014/main" id="{83D0DA1C-469E-4297-BED1-179BB4F3EF61}"/>
              </a:ext>
            </a:extLst>
          </p:cNvPr>
          <p:cNvPicPr>
            <a:picLocks noChangeAspect="1"/>
          </p:cNvPicPr>
          <p:nvPr/>
        </p:nvPicPr>
        <p:blipFill>
          <a:blip r:embed="rId5"/>
          <a:stretch>
            <a:fillRect/>
          </a:stretch>
        </p:blipFill>
        <p:spPr>
          <a:xfrm>
            <a:off x="1958876" y="2838076"/>
            <a:ext cx="600072" cy="476248"/>
          </a:xfrm>
          <a:prstGeom prst="rect">
            <a:avLst/>
          </a:prstGeom>
        </p:spPr>
      </p:pic>
      <p:pic>
        <p:nvPicPr>
          <p:cNvPr id="24" name="Picture 23">
            <a:extLst>
              <a:ext uri="{FF2B5EF4-FFF2-40B4-BE49-F238E27FC236}">
                <a16:creationId xmlns:a16="http://schemas.microsoft.com/office/drawing/2014/main" id="{2497D853-2989-45E7-9AE6-9B782AF84597}"/>
              </a:ext>
            </a:extLst>
          </p:cNvPr>
          <p:cNvPicPr>
            <a:picLocks noChangeAspect="1"/>
          </p:cNvPicPr>
          <p:nvPr/>
        </p:nvPicPr>
        <p:blipFill>
          <a:blip r:embed="rId6"/>
          <a:stretch>
            <a:fillRect/>
          </a:stretch>
        </p:blipFill>
        <p:spPr>
          <a:xfrm>
            <a:off x="1832868" y="2329319"/>
            <a:ext cx="600071" cy="385760"/>
          </a:xfrm>
          <a:prstGeom prst="rect">
            <a:avLst/>
          </a:prstGeom>
        </p:spPr>
      </p:pic>
      <p:pic>
        <p:nvPicPr>
          <p:cNvPr id="25" name="Picture 24">
            <a:extLst>
              <a:ext uri="{FF2B5EF4-FFF2-40B4-BE49-F238E27FC236}">
                <a16:creationId xmlns:a16="http://schemas.microsoft.com/office/drawing/2014/main" id="{86E3CC8D-FA27-4F46-843D-E742D69CA0D5}"/>
              </a:ext>
            </a:extLst>
          </p:cNvPr>
          <p:cNvPicPr>
            <a:picLocks noChangeAspect="1"/>
          </p:cNvPicPr>
          <p:nvPr/>
        </p:nvPicPr>
        <p:blipFill>
          <a:blip r:embed="rId7"/>
          <a:stretch>
            <a:fillRect/>
          </a:stretch>
        </p:blipFill>
        <p:spPr>
          <a:xfrm>
            <a:off x="1729211" y="3679319"/>
            <a:ext cx="612755" cy="369332"/>
          </a:xfrm>
          <a:prstGeom prst="rect">
            <a:avLst/>
          </a:prstGeom>
        </p:spPr>
      </p:pic>
      <p:cxnSp>
        <p:nvCxnSpPr>
          <p:cNvPr id="5" name="Connector: Elbow 4">
            <a:extLst>
              <a:ext uri="{FF2B5EF4-FFF2-40B4-BE49-F238E27FC236}">
                <a16:creationId xmlns:a16="http://schemas.microsoft.com/office/drawing/2014/main" id="{16D4C3F0-597D-0F36-1284-BCF62238692F}"/>
              </a:ext>
            </a:extLst>
          </p:cNvPr>
          <p:cNvCxnSpPr>
            <a:cxnSpLocks/>
            <a:stCxn id="17" idx="2"/>
            <a:endCxn id="10" idx="1"/>
          </p:cNvCxnSpPr>
          <p:nvPr/>
        </p:nvCxnSpPr>
        <p:spPr bwMode="gray">
          <a:xfrm rot="16200000" flipH="1">
            <a:off x="-115281" y="1777018"/>
            <a:ext cx="2321580" cy="182466"/>
          </a:xfrm>
          <a:prstGeom prst="bentConnector2">
            <a:avLst/>
          </a:prstGeom>
          <a:ln w="190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 name="Left Brace 9">
            <a:extLst>
              <a:ext uri="{FF2B5EF4-FFF2-40B4-BE49-F238E27FC236}">
                <a16:creationId xmlns:a16="http://schemas.microsoft.com/office/drawing/2014/main" id="{7FE85F6D-8BF0-1186-BB54-748495B3B934}"/>
              </a:ext>
            </a:extLst>
          </p:cNvPr>
          <p:cNvSpPr/>
          <p:nvPr/>
        </p:nvSpPr>
        <p:spPr bwMode="gray">
          <a:xfrm>
            <a:off x="1136742" y="1809932"/>
            <a:ext cx="314982" cy="2438218"/>
          </a:xfrm>
          <a:prstGeom prst="leftBrace">
            <a:avLst/>
          </a:prstGeom>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84F61C95-8AF3-C9C1-9BFC-A8D400ED3950}"/>
              </a:ext>
            </a:extLst>
          </p:cNvPr>
          <p:cNvSpPr/>
          <p:nvPr/>
        </p:nvSpPr>
        <p:spPr bwMode="gray">
          <a:xfrm>
            <a:off x="478369" y="661741"/>
            <a:ext cx="951813"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Tree>
    <p:extLst>
      <p:ext uri="{BB962C8B-B14F-4D97-AF65-F5344CB8AC3E}">
        <p14:creationId xmlns:p14="http://schemas.microsoft.com/office/powerpoint/2010/main" val="382786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744E9-0DF8-4EE9-9FE5-91955ED3EECF}"/>
              </a:ext>
            </a:extLst>
          </p:cNvPr>
          <p:cNvSpPr>
            <a:spLocks noGrp="1"/>
          </p:cNvSpPr>
          <p:nvPr>
            <p:ph type="title"/>
          </p:nvPr>
        </p:nvSpPr>
        <p:spPr/>
        <p:txBody>
          <a:bodyPr/>
          <a:lstStyle/>
          <a:p>
            <a:r>
              <a:rPr lang="en-US" dirty="0"/>
              <a:t>Q-Learning: off-policy TD Control</a:t>
            </a:r>
          </a:p>
        </p:txBody>
      </p:sp>
      <p:pic>
        <p:nvPicPr>
          <p:cNvPr id="4" name="Picture 3">
            <a:extLst>
              <a:ext uri="{FF2B5EF4-FFF2-40B4-BE49-F238E27FC236}">
                <a16:creationId xmlns:a16="http://schemas.microsoft.com/office/drawing/2014/main" id="{833A2738-076C-4658-AE11-A6BAD3A2D70D}"/>
              </a:ext>
            </a:extLst>
          </p:cNvPr>
          <p:cNvPicPr>
            <a:picLocks noChangeAspect="1"/>
          </p:cNvPicPr>
          <p:nvPr/>
        </p:nvPicPr>
        <p:blipFill>
          <a:blip r:embed="rId2"/>
          <a:stretch>
            <a:fillRect/>
          </a:stretch>
        </p:blipFill>
        <p:spPr>
          <a:xfrm>
            <a:off x="868894" y="2607398"/>
            <a:ext cx="9722906" cy="4060880"/>
          </a:xfrm>
          <a:prstGeom prst="rect">
            <a:avLst/>
          </a:prstGeom>
        </p:spPr>
      </p:pic>
      <p:pic>
        <p:nvPicPr>
          <p:cNvPr id="5" name="Picture 4">
            <a:extLst>
              <a:ext uri="{FF2B5EF4-FFF2-40B4-BE49-F238E27FC236}">
                <a16:creationId xmlns:a16="http://schemas.microsoft.com/office/drawing/2014/main" id="{F59D7B38-BBD8-41D4-9542-C1A5B0C4D1C5}"/>
              </a:ext>
            </a:extLst>
          </p:cNvPr>
          <p:cNvPicPr>
            <a:picLocks noChangeAspect="1"/>
          </p:cNvPicPr>
          <p:nvPr/>
        </p:nvPicPr>
        <p:blipFill>
          <a:blip r:embed="rId3"/>
          <a:stretch>
            <a:fillRect/>
          </a:stretch>
        </p:blipFill>
        <p:spPr>
          <a:xfrm>
            <a:off x="1600200" y="1070993"/>
            <a:ext cx="8991600" cy="676275"/>
          </a:xfrm>
          <a:prstGeom prst="rect">
            <a:avLst/>
          </a:prstGeom>
        </p:spPr>
      </p:pic>
      <p:sp>
        <p:nvSpPr>
          <p:cNvPr id="6" name="TextBox 5">
            <a:extLst>
              <a:ext uri="{FF2B5EF4-FFF2-40B4-BE49-F238E27FC236}">
                <a16:creationId xmlns:a16="http://schemas.microsoft.com/office/drawing/2014/main" id="{646EA0DC-4C9C-4A56-93DA-1F23AB7648F9}"/>
              </a:ext>
            </a:extLst>
          </p:cNvPr>
          <p:cNvSpPr txBox="1"/>
          <p:nvPr/>
        </p:nvSpPr>
        <p:spPr bwMode="gray">
          <a:xfrm>
            <a:off x="5656997" y="2995684"/>
            <a:ext cx="914400" cy="914400"/>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p:sp>
        <p:nvSpPr>
          <p:cNvPr id="7" name="TextBox 6">
            <a:extLst>
              <a:ext uri="{FF2B5EF4-FFF2-40B4-BE49-F238E27FC236}">
                <a16:creationId xmlns:a16="http://schemas.microsoft.com/office/drawing/2014/main" id="{E6E44B0F-0464-4356-8080-62820F8614E1}"/>
              </a:ext>
            </a:extLst>
          </p:cNvPr>
          <p:cNvSpPr txBox="1"/>
          <p:nvPr/>
        </p:nvSpPr>
        <p:spPr bwMode="gray">
          <a:xfrm>
            <a:off x="7492621" y="2674961"/>
            <a:ext cx="45719" cy="45719"/>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p:sp>
        <p:nvSpPr>
          <p:cNvPr id="8" name="TextBox 7">
            <a:extLst>
              <a:ext uri="{FF2B5EF4-FFF2-40B4-BE49-F238E27FC236}">
                <a16:creationId xmlns:a16="http://schemas.microsoft.com/office/drawing/2014/main" id="{E3C5DFA4-9AB2-4833-9967-EDCDBDF76170}"/>
              </a:ext>
            </a:extLst>
          </p:cNvPr>
          <p:cNvSpPr txBox="1"/>
          <p:nvPr/>
        </p:nvSpPr>
        <p:spPr bwMode="gray">
          <a:xfrm>
            <a:off x="6998328" y="2046083"/>
            <a:ext cx="3593472" cy="56131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dirty="0"/>
              <a:t>Choose among all possible actions</a:t>
            </a:r>
          </a:p>
        </p:txBody>
      </p:sp>
      <p:sp>
        <p:nvSpPr>
          <p:cNvPr id="9" name="Rectangle 8">
            <a:extLst>
              <a:ext uri="{FF2B5EF4-FFF2-40B4-BE49-F238E27FC236}">
                <a16:creationId xmlns:a16="http://schemas.microsoft.com/office/drawing/2014/main" id="{C32B898F-44A3-4BD3-966A-CA7B32F35FB9}"/>
              </a:ext>
            </a:extLst>
          </p:cNvPr>
          <p:cNvSpPr/>
          <p:nvPr/>
        </p:nvSpPr>
        <p:spPr bwMode="gray">
          <a:xfrm>
            <a:off x="6708618" y="1751673"/>
            <a:ext cx="1964602"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1" name="Connector: Elbow 10">
            <a:extLst>
              <a:ext uri="{FF2B5EF4-FFF2-40B4-BE49-F238E27FC236}">
                <a16:creationId xmlns:a16="http://schemas.microsoft.com/office/drawing/2014/main" id="{C4250202-DCD4-4483-A77F-C09E1196DC1D}"/>
              </a:ext>
            </a:extLst>
          </p:cNvPr>
          <p:cNvCxnSpPr>
            <a:stCxn id="9" idx="2"/>
            <a:endCxn id="8" idx="0"/>
          </p:cNvCxnSpPr>
          <p:nvPr/>
        </p:nvCxnSpPr>
        <p:spPr bwMode="gray">
          <a:xfrm rot="16200000" flipH="1">
            <a:off x="8118646" y="1369665"/>
            <a:ext cx="248690" cy="1104145"/>
          </a:xfrm>
          <a:prstGeom prst="bent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AACC691-AD85-46BE-B521-6F30CA792605}"/>
              </a:ext>
            </a:extLst>
          </p:cNvPr>
          <p:cNvSpPr/>
          <p:nvPr/>
        </p:nvSpPr>
        <p:spPr bwMode="gray">
          <a:xfrm>
            <a:off x="6708619" y="1751674"/>
            <a:ext cx="1964602"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2" name="Connector: Elbow 11">
            <a:extLst>
              <a:ext uri="{FF2B5EF4-FFF2-40B4-BE49-F238E27FC236}">
                <a16:creationId xmlns:a16="http://schemas.microsoft.com/office/drawing/2014/main" id="{A7168C3F-6E0C-4037-89CC-C2A9938B6BEF}"/>
              </a:ext>
            </a:extLst>
          </p:cNvPr>
          <p:cNvCxnSpPr>
            <a:stCxn id="10" idx="2"/>
          </p:cNvCxnSpPr>
          <p:nvPr/>
        </p:nvCxnSpPr>
        <p:spPr bwMode="gray">
          <a:xfrm rot="16200000" flipH="1">
            <a:off x="8118647" y="1369666"/>
            <a:ext cx="248690" cy="1104145"/>
          </a:xfrm>
          <a:prstGeom prst="bent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1822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B1E22-C2E6-4CA2-8419-8705EA88195F}"/>
              </a:ext>
            </a:extLst>
          </p:cNvPr>
          <p:cNvSpPr>
            <a:spLocks noGrp="1"/>
          </p:cNvSpPr>
          <p:nvPr>
            <p:ph type="title"/>
          </p:nvPr>
        </p:nvSpPr>
        <p:spPr>
          <a:xfrm>
            <a:off x="478369" y="144001"/>
            <a:ext cx="9169401" cy="555840"/>
          </a:xfrm>
        </p:spPr>
        <p:txBody>
          <a:bodyPr anchor="t">
            <a:normAutofit/>
          </a:bodyPr>
          <a:lstStyle/>
          <a:p>
            <a:r>
              <a:rPr lang="en-US" dirty="0"/>
              <a:t>Comparing Sarsa and Q-Learning</a:t>
            </a:r>
          </a:p>
        </p:txBody>
      </p:sp>
      <p:pic>
        <p:nvPicPr>
          <p:cNvPr id="4" name="Content Placeholder 3">
            <a:extLst>
              <a:ext uri="{FF2B5EF4-FFF2-40B4-BE49-F238E27FC236}">
                <a16:creationId xmlns:a16="http://schemas.microsoft.com/office/drawing/2014/main" id="{A5EB0CA4-3B70-43A2-8285-FE52B3F20B62}"/>
              </a:ext>
            </a:extLst>
          </p:cNvPr>
          <p:cNvPicPr>
            <a:picLocks noGrp="1" noChangeAspect="1"/>
          </p:cNvPicPr>
          <p:nvPr>
            <p:ph idx="1"/>
          </p:nvPr>
        </p:nvPicPr>
        <p:blipFill>
          <a:blip r:embed="rId3"/>
          <a:stretch>
            <a:fillRect/>
          </a:stretch>
        </p:blipFill>
        <p:spPr>
          <a:xfrm>
            <a:off x="478369" y="920794"/>
            <a:ext cx="5540375" cy="2322513"/>
          </a:xfrm>
          <a:prstGeom prst="rect">
            <a:avLst/>
          </a:prstGeom>
        </p:spPr>
      </p:pic>
      <p:pic>
        <p:nvPicPr>
          <p:cNvPr id="5" name="Picture 4">
            <a:extLst>
              <a:ext uri="{FF2B5EF4-FFF2-40B4-BE49-F238E27FC236}">
                <a16:creationId xmlns:a16="http://schemas.microsoft.com/office/drawing/2014/main" id="{C872852B-7571-486E-8C7A-CA20C3A69C9A}"/>
              </a:ext>
            </a:extLst>
          </p:cNvPr>
          <p:cNvPicPr>
            <a:picLocks noChangeAspect="1"/>
          </p:cNvPicPr>
          <p:nvPr/>
        </p:nvPicPr>
        <p:blipFill>
          <a:blip r:embed="rId4"/>
          <a:stretch>
            <a:fillRect/>
          </a:stretch>
        </p:blipFill>
        <p:spPr>
          <a:xfrm>
            <a:off x="6101294" y="920794"/>
            <a:ext cx="5676900" cy="2322513"/>
          </a:xfrm>
          <a:prstGeom prst="rect">
            <a:avLst/>
          </a:prstGeom>
        </p:spPr>
      </p:pic>
      <p:cxnSp>
        <p:nvCxnSpPr>
          <p:cNvPr id="8" name="Straight Connector 7">
            <a:extLst>
              <a:ext uri="{FF2B5EF4-FFF2-40B4-BE49-F238E27FC236}">
                <a16:creationId xmlns:a16="http://schemas.microsoft.com/office/drawing/2014/main" id="{5DA0FD22-8351-4616-AA35-0BCAB559B446}"/>
              </a:ext>
            </a:extLst>
          </p:cNvPr>
          <p:cNvCxnSpPr/>
          <p:nvPr/>
        </p:nvCxnSpPr>
        <p:spPr bwMode="gray">
          <a:xfrm>
            <a:off x="856878" y="2125648"/>
            <a:ext cx="74662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8C7C0FF-4536-4597-B434-6BE588016E90}"/>
              </a:ext>
            </a:extLst>
          </p:cNvPr>
          <p:cNvCxnSpPr/>
          <p:nvPr/>
        </p:nvCxnSpPr>
        <p:spPr bwMode="gray">
          <a:xfrm>
            <a:off x="1042834" y="2605219"/>
            <a:ext cx="74662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41891EA-FA62-4948-A8B0-D70BBDA8C018}"/>
              </a:ext>
            </a:extLst>
          </p:cNvPr>
          <p:cNvCxnSpPr/>
          <p:nvPr/>
        </p:nvCxnSpPr>
        <p:spPr bwMode="gray">
          <a:xfrm>
            <a:off x="6671847" y="2361938"/>
            <a:ext cx="74662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ight Brace 10">
            <a:extLst>
              <a:ext uri="{FF2B5EF4-FFF2-40B4-BE49-F238E27FC236}">
                <a16:creationId xmlns:a16="http://schemas.microsoft.com/office/drawing/2014/main" id="{94CD8F07-712B-475F-87C0-3BDF569A7597}"/>
              </a:ext>
            </a:extLst>
          </p:cNvPr>
          <p:cNvSpPr/>
          <p:nvPr/>
        </p:nvSpPr>
        <p:spPr bwMode="gray">
          <a:xfrm>
            <a:off x="4996845" y="2393548"/>
            <a:ext cx="159390" cy="543863"/>
          </a:xfrm>
          <a:prstGeom prst="righ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E0FDD99D-0AE2-432C-9D5C-5BF445BEFD62}"/>
              </a:ext>
            </a:extLst>
          </p:cNvPr>
          <p:cNvCxnSpPr>
            <a:stCxn id="11" idx="1"/>
          </p:cNvCxnSpPr>
          <p:nvPr/>
        </p:nvCxnSpPr>
        <p:spPr bwMode="gray">
          <a:xfrm>
            <a:off x="5156235" y="2665480"/>
            <a:ext cx="1426974" cy="5452"/>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73DE7DF2-8CB8-4A42-A30A-740CB534DB50}"/>
              </a:ext>
            </a:extLst>
          </p:cNvPr>
          <p:cNvGrpSpPr/>
          <p:nvPr/>
        </p:nvGrpSpPr>
        <p:grpSpPr>
          <a:xfrm>
            <a:off x="681688" y="2287403"/>
            <a:ext cx="9570860" cy="2399272"/>
            <a:chOff x="822716" y="4047688"/>
            <a:chExt cx="9699740" cy="2399272"/>
          </a:xfrm>
        </p:grpSpPr>
        <p:sp>
          <p:nvSpPr>
            <p:cNvPr id="6" name="TextBox 5">
              <a:extLst>
                <a:ext uri="{FF2B5EF4-FFF2-40B4-BE49-F238E27FC236}">
                  <a16:creationId xmlns:a16="http://schemas.microsoft.com/office/drawing/2014/main" id="{876C0BF8-0373-4AF4-A1FB-EA736AFA2769}"/>
                </a:ext>
              </a:extLst>
            </p:cNvPr>
            <p:cNvSpPr txBox="1"/>
            <p:nvPr/>
          </p:nvSpPr>
          <p:spPr bwMode="gray">
            <a:xfrm>
              <a:off x="3396372" y="5115582"/>
              <a:ext cx="6727155" cy="1331378"/>
            </a:xfrm>
            <a:prstGeom prst="rect">
              <a:avLst/>
            </a:prstGeom>
            <a:noFill/>
          </p:spPr>
          <p:txBody>
            <a:bodyPr wrap="squar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r>
                <a:rPr lang="en-US" sz="1600" dirty="0"/>
                <a:t>Q-Learning does not follow any given policy to update the Q-value</a:t>
              </a:r>
            </a:p>
            <a:p>
              <a:pPr marL="182563" indent="-182563">
                <a:spcBef>
                  <a:spcPts val="300"/>
                </a:spcBef>
                <a:spcAft>
                  <a:spcPts val="300"/>
                </a:spcAft>
                <a:buClr>
                  <a:schemeClr val="accent1"/>
                </a:buClr>
                <a:buSzPct val="90000"/>
                <a:buFont typeface="Arial" panose="020B0604020202020204" pitchFamily="34" charset="0"/>
                <a:buChar char="■"/>
              </a:pPr>
              <a:endParaRPr lang="en-US" sz="1600" dirty="0"/>
            </a:p>
            <a:p>
              <a:pPr marL="182563" indent="-182563">
                <a:spcBef>
                  <a:spcPts val="300"/>
                </a:spcBef>
                <a:spcAft>
                  <a:spcPts val="300"/>
                </a:spcAft>
                <a:buClr>
                  <a:schemeClr val="accent1"/>
                </a:buClr>
                <a:buSzPct val="90000"/>
                <a:buFont typeface="Arial" panose="020B0604020202020204" pitchFamily="34" charset="0"/>
                <a:buChar char="■"/>
              </a:pPr>
              <a:r>
                <a:rPr lang="en-US" sz="1600" dirty="0"/>
                <a:t>However, Q-Learning still follows a “behavioral” policy in order to determine which state-action pairs to visit</a:t>
              </a:r>
              <a:endParaRPr lang="en-US" sz="1600" b="1" dirty="0"/>
            </a:p>
          </p:txBody>
        </p:sp>
        <p:grpSp>
          <p:nvGrpSpPr>
            <p:cNvPr id="97" name="Group 96">
              <a:extLst>
                <a:ext uri="{FF2B5EF4-FFF2-40B4-BE49-F238E27FC236}">
                  <a16:creationId xmlns:a16="http://schemas.microsoft.com/office/drawing/2014/main" id="{3C1B3038-F24F-423E-885A-1C9CDD284369}"/>
                </a:ext>
              </a:extLst>
            </p:cNvPr>
            <p:cNvGrpSpPr/>
            <p:nvPr/>
          </p:nvGrpSpPr>
          <p:grpSpPr>
            <a:xfrm>
              <a:off x="822716" y="4047688"/>
              <a:ext cx="9699740" cy="2394292"/>
              <a:chOff x="677863" y="4047691"/>
              <a:chExt cx="9699740" cy="2394292"/>
            </a:xfrm>
          </p:grpSpPr>
          <p:sp>
            <p:nvSpPr>
              <p:cNvPr id="85" name="Isosceles Triangle 84">
                <a:extLst>
                  <a:ext uri="{FF2B5EF4-FFF2-40B4-BE49-F238E27FC236}">
                    <a16:creationId xmlns:a16="http://schemas.microsoft.com/office/drawing/2014/main" id="{7855E374-BED6-4E02-832F-0C94844781CE}"/>
                  </a:ext>
                </a:extLst>
              </p:cNvPr>
              <p:cNvSpPr/>
              <p:nvPr/>
            </p:nvSpPr>
            <p:spPr bwMode="gray">
              <a:xfrm rot="16200000" flipH="1">
                <a:off x="8826299" y="4051598"/>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86" name="Connector: Elbow 85">
                <a:extLst>
                  <a:ext uri="{FF2B5EF4-FFF2-40B4-BE49-F238E27FC236}">
                    <a16:creationId xmlns:a16="http://schemas.microsoft.com/office/drawing/2014/main" id="{765B1E88-70EA-49FD-944A-FF11D6253C75}"/>
                  </a:ext>
                </a:extLst>
              </p:cNvPr>
              <p:cNvCxnSpPr>
                <a:cxnSpLocks/>
                <a:stCxn id="85" idx="3"/>
              </p:cNvCxnSpPr>
              <p:nvPr/>
            </p:nvCxnSpPr>
            <p:spPr bwMode="gray">
              <a:xfrm>
                <a:off x="9078649" y="4232171"/>
                <a:ext cx="1298953" cy="2066255"/>
              </a:xfrm>
              <a:prstGeom prst="bentConnector3">
                <a:avLst>
                  <a:gd name="adj1" fmla="val 109223"/>
                </a:avLst>
              </a:prstGeom>
              <a:ln>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7" name="Isosceles Triangle 86">
                <a:extLst>
                  <a:ext uri="{FF2B5EF4-FFF2-40B4-BE49-F238E27FC236}">
                    <a16:creationId xmlns:a16="http://schemas.microsoft.com/office/drawing/2014/main" id="{0091B1E9-9C3F-4EAA-8682-DF71FE474980}"/>
                  </a:ext>
                </a:extLst>
              </p:cNvPr>
              <p:cNvSpPr/>
              <p:nvPr/>
            </p:nvSpPr>
            <p:spPr bwMode="gray">
              <a:xfrm rot="5400000">
                <a:off x="786659" y="3938895"/>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88" name="Isosceles Triangle 87">
                <a:extLst>
                  <a:ext uri="{FF2B5EF4-FFF2-40B4-BE49-F238E27FC236}">
                    <a16:creationId xmlns:a16="http://schemas.microsoft.com/office/drawing/2014/main" id="{06F1C55E-3758-4658-8DC8-01E84EDD0BF1}"/>
                  </a:ext>
                </a:extLst>
              </p:cNvPr>
              <p:cNvSpPr/>
              <p:nvPr/>
            </p:nvSpPr>
            <p:spPr bwMode="gray">
              <a:xfrm rot="5400000">
                <a:off x="786659" y="3938896"/>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89" name="Isosceles Triangle 88">
                <a:extLst>
                  <a:ext uri="{FF2B5EF4-FFF2-40B4-BE49-F238E27FC236}">
                    <a16:creationId xmlns:a16="http://schemas.microsoft.com/office/drawing/2014/main" id="{FE02E0F7-B6D3-4BAA-8846-FEFA21CD44A4}"/>
                  </a:ext>
                </a:extLst>
              </p:cNvPr>
              <p:cNvSpPr/>
              <p:nvPr/>
            </p:nvSpPr>
            <p:spPr bwMode="gray">
              <a:xfrm rot="5400000">
                <a:off x="786659" y="3938896"/>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90" name="Isosceles Triangle 89">
                <a:extLst>
                  <a:ext uri="{FF2B5EF4-FFF2-40B4-BE49-F238E27FC236}">
                    <a16:creationId xmlns:a16="http://schemas.microsoft.com/office/drawing/2014/main" id="{4215F8E6-9E99-436A-9949-678C8785E7B7}"/>
                  </a:ext>
                </a:extLst>
              </p:cNvPr>
              <p:cNvSpPr/>
              <p:nvPr/>
            </p:nvSpPr>
            <p:spPr bwMode="gray">
              <a:xfrm rot="5400000">
                <a:off x="786659" y="3938897"/>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92" name="Isosceles Triangle 91">
                <a:extLst>
                  <a:ext uri="{FF2B5EF4-FFF2-40B4-BE49-F238E27FC236}">
                    <a16:creationId xmlns:a16="http://schemas.microsoft.com/office/drawing/2014/main" id="{3F777B7E-AD8C-46DE-8892-F42C25C772A4}"/>
                  </a:ext>
                </a:extLst>
              </p:cNvPr>
              <p:cNvSpPr/>
              <p:nvPr/>
            </p:nvSpPr>
            <p:spPr bwMode="gray">
              <a:xfrm rot="16200000" flipH="1">
                <a:off x="10125254" y="6117855"/>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93" name="Isosceles Triangle 92">
                <a:extLst>
                  <a:ext uri="{FF2B5EF4-FFF2-40B4-BE49-F238E27FC236}">
                    <a16:creationId xmlns:a16="http://schemas.microsoft.com/office/drawing/2014/main" id="{6A8D3A51-6DC3-4C83-91AF-8F0BB2A0C747}"/>
                  </a:ext>
                </a:extLst>
              </p:cNvPr>
              <p:cNvSpPr/>
              <p:nvPr/>
            </p:nvSpPr>
            <p:spPr bwMode="gray">
              <a:xfrm rot="5400000">
                <a:off x="786660" y="3938897"/>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94" name="Isosceles Triangle 93">
                <a:extLst>
                  <a:ext uri="{FF2B5EF4-FFF2-40B4-BE49-F238E27FC236}">
                    <a16:creationId xmlns:a16="http://schemas.microsoft.com/office/drawing/2014/main" id="{099E2338-79E1-449A-BCD1-D64C0145B194}"/>
                  </a:ext>
                </a:extLst>
              </p:cNvPr>
              <p:cNvSpPr/>
              <p:nvPr/>
            </p:nvSpPr>
            <p:spPr bwMode="gray">
              <a:xfrm rot="5400000">
                <a:off x="786660" y="3938898"/>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95" name="Connector: Elbow 94">
                <a:extLst>
                  <a:ext uri="{FF2B5EF4-FFF2-40B4-BE49-F238E27FC236}">
                    <a16:creationId xmlns:a16="http://schemas.microsoft.com/office/drawing/2014/main" id="{20714C4B-E0C8-4565-8F78-91BFD00BE51C}"/>
                  </a:ext>
                </a:extLst>
              </p:cNvPr>
              <p:cNvCxnSpPr>
                <a:cxnSpLocks/>
                <a:stCxn id="94" idx="3"/>
                <a:endCxn id="96" idx="3"/>
              </p:cNvCxnSpPr>
              <p:nvPr/>
            </p:nvCxnSpPr>
            <p:spPr bwMode="gray">
              <a:xfrm rot="10800000" flipH="1" flipV="1">
                <a:off x="677864" y="4119470"/>
                <a:ext cx="2183179" cy="2250735"/>
              </a:xfrm>
              <a:prstGeom prst="bentConnector3">
                <a:avLst>
                  <a:gd name="adj1" fmla="val -14710"/>
                </a:avLst>
              </a:prstGeom>
              <a:ln>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6" name="Isosceles Triangle 95">
                <a:extLst>
                  <a:ext uri="{FF2B5EF4-FFF2-40B4-BE49-F238E27FC236}">
                    <a16:creationId xmlns:a16="http://schemas.microsoft.com/office/drawing/2014/main" id="{65E363B4-6233-492C-8F08-EA859323954C}"/>
                  </a:ext>
                </a:extLst>
              </p:cNvPr>
              <p:cNvSpPr/>
              <p:nvPr/>
            </p:nvSpPr>
            <p:spPr bwMode="gray">
              <a:xfrm rot="5400000">
                <a:off x="2969839" y="6189633"/>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grpSp>
      </p:grpSp>
      <p:sp>
        <p:nvSpPr>
          <p:cNvPr id="14" name="Rectangle 13">
            <a:extLst>
              <a:ext uri="{FF2B5EF4-FFF2-40B4-BE49-F238E27FC236}">
                <a16:creationId xmlns:a16="http://schemas.microsoft.com/office/drawing/2014/main" id="{FDBA258F-1C4A-FCF9-5BCF-BC0A31B4BCB4}"/>
              </a:ext>
            </a:extLst>
          </p:cNvPr>
          <p:cNvSpPr/>
          <p:nvPr/>
        </p:nvSpPr>
        <p:spPr bwMode="gray">
          <a:xfrm>
            <a:off x="0" y="4934523"/>
            <a:ext cx="12192000" cy="192347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02" name="Isosceles Triangle 101">
            <a:extLst>
              <a:ext uri="{FF2B5EF4-FFF2-40B4-BE49-F238E27FC236}">
                <a16:creationId xmlns:a16="http://schemas.microsoft.com/office/drawing/2014/main" id="{8F770C5C-8FFB-451E-892C-373C0B7C7E38}"/>
              </a:ext>
            </a:extLst>
          </p:cNvPr>
          <p:cNvSpPr/>
          <p:nvPr/>
        </p:nvSpPr>
        <p:spPr bwMode="gray">
          <a:xfrm rot="16200000" flipH="1">
            <a:off x="8718022" y="2284753"/>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03" name="Isosceles Triangle 102">
            <a:extLst>
              <a:ext uri="{FF2B5EF4-FFF2-40B4-BE49-F238E27FC236}">
                <a16:creationId xmlns:a16="http://schemas.microsoft.com/office/drawing/2014/main" id="{E92080FC-4FFD-44AF-8E2F-7B66FFF0B8BB}"/>
              </a:ext>
            </a:extLst>
          </p:cNvPr>
          <p:cNvSpPr/>
          <p:nvPr/>
        </p:nvSpPr>
        <p:spPr bwMode="gray">
          <a:xfrm rot="5400000">
            <a:off x="790484" y="2178608"/>
            <a:ext cx="143554" cy="36114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3" name="TextBox 2">
            <a:extLst>
              <a:ext uri="{FF2B5EF4-FFF2-40B4-BE49-F238E27FC236}">
                <a16:creationId xmlns:a16="http://schemas.microsoft.com/office/drawing/2014/main" id="{C999B0F2-A6AC-268E-13BF-C2C8B8BF7A9F}"/>
              </a:ext>
            </a:extLst>
          </p:cNvPr>
          <p:cNvSpPr txBox="1"/>
          <p:nvPr/>
        </p:nvSpPr>
        <p:spPr bwMode="gray">
          <a:xfrm>
            <a:off x="0" y="4886898"/>
            <a:ext cx="12192000" cy="1754326"/>
          </a:xfrm>
          <a:prstGeom prst="rect">
            <a:avLst/>
          </a:prstGeom>
          <a:noFill/>
        </p:spPr>
        <p:txBody>
          <a:bodyPr wrap="square">
            <a:spAutoFit/>
          </a:bodyPr>
          <a:lstStyle/>
          <a:p>
            <a:r>
              <a:rPr lang="en-US" b="1" dirty="0"/>
              <a:t>Essentially</a:t>
            </a:r>
            <a:r>
              <a:rPr lang="en-US" dirty="0"/>
              <a:t>:</a:t>
            </a:r>
          </a:p>
          <a:p>
            <a:pPr marL="285750" indent="-285750">
              <a:buFont typeface="Arial" panose="020B0604020202020204" pitchFamily="34" charset="0"/>
              <a:buChar char="•"/>
            </a:pPr>
            <a:r>
              <a:rPr lang="en-US" b="1" dirty="0"/>
              <a:t>SARSA</a:t>
            </a:r>
            <a:r>
              <a:rPr lang="en-US" dirty="0"/>
              <a:t> = performs on-policy one-step TD prediction on Q-values. …</a:t>
            </a:r>
            <a:r>
              <a:rPr lang="en-US" dirty="0">
                <a:solidFill>
                  <a:srgbClr val="C00000"/>
                </a:solidFill>
              </a:rPr>
              <a:t>More Realistic/Pessimistic!</a:t>
            </a:r>
          </a:p>
          <a:p>
            <a:pPr marL="285750" indent="-285750">
              <a:buFont typeface="Arial" panose="020B0604020202020204" pitchFamily="34" charset="0"/>
              <a:buChar char="•"/>
            </a:pPr>
            <a:r>
              <a:rPr lang="en-US" b="1" dirty="0"/>
              <a:t>Q-Learning</a:t>
            </a:r>
            <a:r>
              <a:rPr lang="en-US" dirty="0"/>
              <a:t> = updates the Q-values by using the action with the highest expected value (i.e., the greedy action) …. </a:t>
            </a:r>
            <a:r>
              <a:rPr lang="en-US" dirty="0">
                <a:solidFill>
                  <a:srgbClr val="C00000"/>
                </a:solidFill>
              </a:rPr>
              <a:t>More Optimistic!</a:t>
            </a:r>
          </a:p>
          <a:p>
            <a:pPr marL="285750" indent="-285750">
              <a:buFont typeface="Arial" panose="020B0604020202020204" pitchFamily="34" charset="0"/>
              <a:buChar char="•"/>
            </a:pPr>
            <a:r>
              <a:rPr lang="en-US" dirty="0"/>
              <a:t>Tabular SARSA and Q-learning are guaranteed to converge to the optimal policies if the agent follows a policy that is GLIE: greedy in the limit with infinite exploration [Singh 2000]</a:t>
            </a:r>
            <a:endParaRPr lang="en-US" dirty="0">
              <a:solidFill>
                <a:srgbClr val="C00000"/>
              </a:solidFill>
            </a:endParaRPr>
          </a:p>
        </p:txBody>
      </p:sp>
      <p:sp>
        <p:nvSpPr>
          <p:cNvPr id="7" name="TextBox 6">
            <a:extLst>
              <a:ext uri="{FF2B5EF4-FFF2-40B4-BE49-F238E27FC236}">
                <a16:creationId xmlns:a16="http://schemas.microsoft.com/office/drawing/2014/main" id="{18ECFA8D-E6A3-5902-839F-8FA31462507F}"/>
              </a:ext>
            </a:extLst>
          </p:cNvPr>
          <p:cNvSpPr txBox="1"/>
          <p:nvPr/>
        </p:nvSpPr>
        <p:spPr bwMode="gray">
          <a:xfrm>
            <a:off x="123825" y="6589927"/>
            <a:ext cx="11858625" cy="307777"/>
          </a:xfrm>
          <a:prstGeom prst="rect">
            <a:avLst/>
          </a:prstGeom>
          <a:noFill/>
        </p:spPr>
        <p:txBody>
          <a:bodyPr wrap="square">
            <a:spAutoFit/>
          </a:bodyPr>
          <a:lstStyle/>
          <a:p>
            <a:r>
              <a:rPr lang="en-US" sz="1400" dirty="0"/>
              <a:t>Singh, S., et al. "Convergence results for single-step on-policy reinforcement-learning algorithms." </a:t>
            </a:r>
            <a:r>
              <a:rPr lang="en-US" sz="1400" i="1" dirty="0"/>
              <a:t>Machine learning</a:t>
            </a:r>
            <a:r>
              <a:rPr lang="en-US" sz="1400" dirty="0"/>
              <a:t> 38.3 (2000)</a:t>
            </a:r>
          </a:p>
        </p:txBody>
      </p:sp>
    </p:spTree>
    <p:extLst>
      <p:ext uri="{BB962C8B-B14F-4D97-AF65-F5344CB8AC3E}">
        <p14:creationId xmlns:p14="http://schemas.microsoft.com/office/powerpoint/2010/main" val="387501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01"/>
                                        </p:tgtEl>
                                        <p:attrNameLst>
                                          <p:attrName>style.visibility</p:attrName>
                                        </p:attrNameLst>
                                      </p:cBhvr>
                                      <p:to>
                                        <p:strVal val="visible"/>
                                      </p:to>
                                    </p:set>
                                    <p:animEffect transition="in" filter="randombar(horizontal)">
                                      <p:cBhvr>
                                        <p:cTn id="27" dur="500"/>
                                        <p:tgtEl>
                                          <p:spTgt spid="101"/>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2" grpId="0" animBg="1"/>
      <p:bldP spid="103" grpId="0" animBg="1"/>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2DB28-D798-4A19-9304-E9AA3A17964B}"/>
              </a:ext>
            </a:extLst>
          </p:cNvPr>
          <p:cNvSpPr>
            <a:spLocks noGrp="1"/>
          </p:cNvSpPr>
          <p:nvPr>
            <p:ph type="title"/>
          </p:nvPr>
        </p:nvSpPr>
        <p:spPr>
          <a:xfrm>
            <a:off x="478369" y="135764"/>
            <a:ext cx="9169401" cy="555840"/>
          </a:xfrm>
        </p:spPr>
        <p:txBody>
          <a:bodyPr/>
          <a:lstStyle/>
          <a:p>
            <a:r>
              <a:rPr lang="pt-BR" dirty="0"/>
              <a:t>Trade-off between Sarsa and Q-Learning </a:t>
            </a:r>
            <a:endParaRPr lang="en-US" dirty="0"/>
          </a:p>
        </p:txBody>
      </p:sp>
      <p:pic>
        <p:nvPicPr>
          <p:cNvPr id="6" name="Picture 5">
            <a:extLst>
              <a:ext uri="{FF2B5EF4-FFF2-40B4-BE49-F238E27FC236}">
                <a16:creationId xmlns:a16="http://schemas.microsoft.com/office/drawing/2014/main" id="{8CC2AF96-BFFD-44A2-9887-C93F72463DCD}"/>
              </a:ext>
            </a:extLst>
          </p:cNvPr>
          <p:cNvPicPr>
            <a:picLocks noChangeAspect="1"/>
          </p:cNvPicPr>
          <p:nvPr/>
        </p:nvPicPr>
        <p:blipFill>
          <a:blip r:embed="rId2"/>
          <a:stretch>
            <a:fillRect/>
          </a:stretch>
        </p:blipFill>
        <p:spPr>
          <a:xfrm>
            <a:off x="5268286" y="1282380"/>
            <a:ext cx="4078572" cy="5439856"/>
          </a:xfrm>
          <a:prstGeom prst="rect">
            <a:avLst/>
          </a:prstGeom>
        </p:spPr>
      </p:pic>
      <p:sp>
        <p:nvSpPr>
          <p:cNvPr id="7" name="TextBox 6">
            <a:extLst>
              <a:ext uri="{FF2B5EF4-FFF2-40B4-BE49-F238E27FC236}">
                <a16:creationId xmlns:a16="http://schemas.microsoft.com/office/drawing/2014/main" id="{1F43BED3-B300-4E2D-A283-C5E0D53CB021}"/>
              </a:ext>
            </a:extLst>
          </p:cNvPr>
          <p:cNvSpPr txBox="1"/>
          <p:nvPr/>
        </p:nvSpPr>
        <p:spPr bwMode="gray">
          <a:xfrm>
            <a:off x="687897" y="1543575"/>
            <a:ext cx="3833769" cy="159181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b="1" dirty="0" err="1"/>
              <a:t>Gridworld</a:t>
            </a:r>
            <a:r>
              <a:rPr lang="en-US" sz="1600" dirty="0"/>
              <a:t> example from [Sutton &amp; </a:t>
            </a:r>
            <a:r>
              <a:rPr lang="en-US" sz="1600" dirty="0" err="1"/>
              <a:t>Barto</a:t>
            </a:r>
            <a:r>
              <a:rPr lang="en-US" sz="1600" dirty="0"/>
              <a:t> 2018] page 132.</a:t>
            </a:r>
          </a:p>
          <a:p>
            <a:pPr>
              <a:spcBef>
                <a:spcPts val="300"/>
              </a:spcBef>
              <a:spcAft>
                <a:spcPts val="300"/>
              </a:spcAft>
              <a:buClr>
                <a:schemeClr val="accent1"/>
              </a:buClr>
              <a:buSzPct val="90000"/>
            </a:pPr>
            <a:endParaRPr lang="en-US" sz="1600" dirty="0"/>
          </a:p>
          <a:p>
            <a:pPr>
              <a:spcBef>
                <a:spcPts val="300"/>
              </a:spcBef>
              <a:spcAft>
                <a:spcPts val="300"/>
              </a:spcAft>
              <a:buClr>
                <a:schemeClr val="accent1"/>
              </a:buClr>
              <a:buSzPct val="90000"/>
            </a:pPr>
            <a:r>
              <a:rPr lang="en-US" sz="1600" u="sng" dirty="0"/>
              <a:t>Goal</a:t>
            </a:r>
            <a:r>
              <a:rPr lang="en-US" sz="1600" dirty="0"/>
              <a:t>: is to go from S to G avoiding the Cliff.</a:t>
            </a:r>
          </a:p>
        </p:txBody>
      </p:sp>
    </p:spTree>
    <p:extLst>
      <p:ext uri="{BB962C8B-B14F-4D97-AF65-F5344CB8AC3E}">
        <p14:creationId xmlns:p14="http://schemas.microsoft.com/office/powerpoint/2010/main" val="58222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845E0-4390-4E6C-812D-6459B0546136}"/>
              </a:ext>
            </a:extLst>
          </p:cNvPr>
          <p:cNvSpPr>
            <a:spLocks noGrp="1"/>
          </p:cNvSpPr>
          <p:nvPr>
            <p:ph type="title"/>
          </p:nvPr>
        </p:nvSpPr>
        <p:spPr/>
        <p:txBody>
          <a:bodyPr/>
          <a:lstStyle/>
          <a:p>
            <a:r>
              <a:rPr lang="pt-BR" dirty="0"/>
              <a:t>Expected Sarsa</a:t>
            </a:r>
            <a:endParaRPr lang="en-US" dirty="0"/>
          </a:p>
        </p:txBody>
      </p:sp>
      <p:pic>
        <p:nvPicPr>
          <p:cNvPr id="14" name="Picture 13">
            <a:extLst>
              <a:ext uri="{FF2B5EF4-FFF2-40B4-BE49-F238E27FC236}">
                <a16:creationId xmlns:a16="http://schemas.microsoft.com/office/drawing/2014/main" id="{C66CB148-0CB8-48B4-BB61-EEFB3B549174}"/>
              </a:ext>
            </a:extLst>
          </p:cNvPr>
          <p:cNvPicPr>
            <a:picLocks noChangeAspect="1"/>
          </p:cNvPicPr>
          <p:nvPr/>
        </p:nvPicPr>
        <p:blipFill>
          <a:blip r:embed="rId3"/>
          <a:stretch>
            <a:fillRect/>
          </a:stretch>
        </p:blipFill>
        <p:spPr>
          <a:xfrm>
            <a:off x="6957593" y="3705794"/>
            <a:ext cx="4963036" cy="3170032"/>
          </a:xfrm>
          <a:prstGeom prst="rect">
            <a:avLst/>
          </a:prstGeom>
        </p:spPr>
      </p:pic>
      <p:pic>
        <p:nvPicPr>
          <p:cNvPr id="6" name="Picture 5">
            <a:extLst>
              <a:ext uri="{FF2B5EF4-FFF2-40B4-BE49-F238E27FC236}">
                <a16:creationId xmlns:a16="http://schemas.microsoft.com/office/drawing/2014/main" id="{28CBBD37-01A7-4C5D-9227-DD5B1F138272}"/>
              </a:ext>
            </a:extLst>
          </p:cNvPr>
          <p:cNvPicPr>
            <a:picLocks noChangeAspect="1"/>
          </p:cNvPicPr>
          <p:nvPr/>
        </p:nvPicPr>
        <p:blipFill>
          <a:blip r:embed="rId4"/>
          <a:stretch>
            <a:fillRect/>
          </a:stretch>
        </p:blipFill>
        <p:spPr>
          <a:xfrm>
            <a:off x="158793" y="917546"/>
            <a:ext cx="8039100" cy="3429000"/>
          </a:xfrm>
          <a:prstGeom prst="rect">
            <a:avLst/>
          </a:prstGeom>
        </p:spPr>
      </p:pic>
      <p:sp>
        <p:nvSpPr>
          <p:cNvPr id="20" name="TextBox 19">
            <a:extLst>
              <a:ext uri="{FF2B5EF4-FFF2-40B4-BE49-F238E27FC236}">
                <a16:creationId xmlns:a16="http://schemas.microsoft.com/office/drawing/2014/main" id="{FED11CE9-033C-4467-A7C1-4F3F099668CC}"/>
              </a:ext>
            </a:extLst>
          </p:cNvPr>
          <p:cNvSpPr txBox="1"/>
          <p:nvPr/>
        </p:nvSpPr>
        <p:spPr bwMode="gray">
          <a:xfrm>
            <a:off x="9177556" y="2971264"/>
            <a:ext cx="2038525" cy="691469"/>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sz="1200" dirty="0">
                <a:solidFill>
                  <a:srgbClr val="00B050"/>
                </a:solidFill>
              </a:rPr>
              <a:t>Asymptotic performance</a:t>
            </a:r>
          </a:p>
          <a:p>
            <a:pPr>
              <a:spcBef>
                <a:spcPts val="300"/>
              </a:spcBef>
              <a:spcAft>
                <a:spcPts val="300"/>
              </a:spcAft>
              <a:buClr>
                <a:schemeClr val="accent1"/>
              </a:buClr>
              <a:buSzPct val="90000"/>
            </a:pPr>
            <a:r>
              <a:rPr lang="pt-BR" sz="1200" dirty="0"/>
              <a:t>10K episodes</a:t>
            </a:r>
          </a:p>
          <a:p>
            <a:pPr>
              <a:spcBef>
                <a:spcPts val="300"/>
              </a:spcBef>
              <a:spcAft>
                <a:spcPts val="300"/>
              </a:spcAft>
              <a:buClr>
                <a:schemeClr val="accent1"/>
              </a:buClr>
              <a:buSzPct val="90000"/>
            </a:pPr>
            <a:r>
              <a:rPr lang="pt-BR" sz="1200" dirty="0"/>
              <a:t>Average over 50K runs</a:t>
            </a:r>
            <a:endParaRPr lang="en-US" sz="1200" dirty="0" err="1"/>
          </a:p>
        </p:txBody>
      </p:sp>
      <p:sp>
        <p:nvSpPr>
          <p:cNvPr id="21" name="TextBox 20">
            <a:extLst>
              <a:ext uri="{FF2B5EF4-FFF2-40B4-BE49-F238E27FC236}">
                <a16:creationId xmlns:a16="http://schemas.microsoft.com/office/drawing/2014/main" id="{4137BEDD-9BC6-4560-ADC4-9FF92213DAB0}"/>
              </a:ext>
            </a:extLst>
          </p:cNvPr>
          <p:cNvSpPr txBox="1"/>
          <p:nvPr/>
        </p:nvSpPr>
        <p:spPr bwMode="gray">
          <a:xfrm>
            <a:off x="6424276" y="5891515"/>
            <a:ext cx="1803633" cy="886790"/>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sz="1200" dirty="0">
                <a:solidFill>
                  <a:srgbClr val="00B050"/>
                </a:solidFill>
              </a:rPr>
              <a:t>Interim Performance</a:t>
            </a:r>
          </a:p>
          <a:p>
            <a:pPr>
              <a:spcBef>
                <a:spcPts val="300"/>
              </a:spcBef>
              <a:spcAft>
                <a:spcPts val="300"/>
              </a:spcAft>
              <a:buClr>
                <a:schemeClr val="accent1"/>
              </a:buClr>
              <a:buSzPct val="90000"/>
            </a:pPr>
            <a:r>
              <a:rPr lang="pt-BR" sz="1200" dirty="0"/>
              <a:t>100 first episodes</a:t>
            </a:r>
          </a:p>
          <a:p>
            <a:pPr>
              <a:spcBef>
                <a:spcPts val="300"/>
              </a:spcBef>
              <a:spcAft>
                <a:spcPts val="300"/>
              </a:spcAft>
              <a:buClr>
                <a:schemeClr val="accent1"/>
              </a:buClr>
              <a:buSzPct val="90000"/>
            </a:pPr>
            <a:r>
              <a:rPr lang="pt-BR" sz="1200" dirty="0"/>
              <a:t>Average of 10 runs</a:t>
            </a:r>
            <a:endParaRPr lang="en-US" sz="1200" dirty="0" err="1"/>
          </a:p>
        </p:txBody>
      </p:sp>
      <p:pic>
        <p:nvPicPr>
          <p:cNvPr id="7" name="Picture 6">
            <a:extLst>
              <a:ext uri="{FF2B5EF4-FFF2-40B4-BE49-F238E27FC236}">
                <a16:creationId xmlns:a16="http://schemas.microsoft.com/office/drawing/2014/main" id="{04EE7511-8373-4EDC-8689-9CC12F369FAC}"/>
              </a:ext>
            </a:extLst>
          </p:cNvPr>
          <p:cNvPicPr>
            <a:picLocks noChangeAspect="1"/>
          </p:cNvPicPr>
          <p:nvPr/>
        </p:nvPicPr>
        <p:blipFill>
          <a:blip r:embed="rId5"/>
          <a:stretch>
            <a:fillRect/>
          </a:stretch>
        </p:blipFill>
        <p:spPr>
          <a:xfrm>
            <a:off x="1510418" y="4781381"/>
            <a:ext cx="2352665" cy="46173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539CCF7-6D1C-4CD3-9EA1-44E8D1310BDE}"/>
                  </a:ext>
                </a:extLst>
              </p:cNvPr>
              <p:cNvSpPr txBox="1"/>
              <p:nvPr/>
            </p:nvSpPr>
            <p:spPr bwMode="gray">
              <a:xfrm>
                <a:off x="732858" y="5379139"/>
                <a:ext cx="3593472" cy="561315"/>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sz="1600" dirty="0"/>
                  <a:t>Uses a policy </a:t>
                </a:r>
                <a14:m>
                  <m:oMath xmlns:m="http://schemas.openxmlformats.org/officeDocument/2006/math">
                    <m:r>
                      <m:rPr>
                        <m:sty m:val="p"/>
                      </m:rPr>
                      <a:rPr lang="el-GR" sz="1600" i="1" smtClean="0">
                        <a:latin typeface="Cambria Math" panose="02040503050406030204" pitchFamily="18" charset="0"/>
                      </a:rPr>
                      <m:t>π</m:t>
                    </m:r>
                  </m:oMath>
                </a14:m>
                <a:r>
                  <a:rPr lang="en-US" sz="1600" dirty="0"/>
                  <a:t> to take an average Q actions from state S’ == S</a:t>
                </a:r>
                <a:r>
                  <a:rPr lang="en-US" sz="1600" baseline="-25000" dirty="0"/>
                  <a:t>t+1</a:t>
                </a:r>
              </a:p>
            </p:txBody>
          </p:sp>
        </mc:Choice>
        <mc:Fallback xmlns="">
          <p:sp>
            <p:nvSpPr>
              <p:cNvPr id="8" name="TextBox 7">
                <a:extLst>
                  <a:ext uri="{FF2B5EF4-FFF2-40B4-BE49-F238E27FC236}">
                    <a16:creationId xmlns:a16="http://schemas.microsoft.com/office/drawing/2014/main" id="{8539CCF7-6D1C-4CD3-9EA1-44E8D1310BDE}"/>
                  </a:ext>
                </a:extLst>
              </p:cNvPr>
              <p:cNvSpPr txBox="1">
                <a:spLocks noRot="1" noChangeAspect="1" noMove="1" noResize="1" noEditPoints="1" noAdjustHandles="1" noChangeArrowheads="1" noChangeShapeType="1" noTextEdit="1"/>
              </p:cNvSpPr>
              <p:nvPr/>
            </p:nvSpPr>
            <p:spPr bwMode="gray">
              <a:xfrm>
                <a:off x="732858" y="5379139"/>
                <a:ext cx="3593472" cy="561315"/>
              </a:xfrm>
              <a:prstGeom prst="rect">
                <a:avLst/>
              </a:prstGeom>
              <a:blipFill>
                <a:blip r:embed="rId6"/>
                <a:stretch>
                  <a:fillRect l="-3390" t="-10870" r="-3559" b="-9783"/>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608556BE-50D8-4A8F-8437-380B1FD87232}"/>
              </a:ext>
            </a:extLst>
          </p:cNvPr>
          <p:cNvSpPr/>
          <p:nvPr/>
        </p:nvSpPr>
        <p:spPr bwMode="gray">
          <a:xfrm>
            <a:off x="3604692" y="3708527"/>
            <a:ext cx="1964602"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0" name="Connector: Elbow 9">
            <a:extLst>
              <a:ext uri="{FF2B5EF4-FFF2-40B4-BE49-F238E27FC236}">
                <a16:creationId xmlns:a16="http://schemas.microsoft.com/office/drawing/2014/main" id="{2441321D-47E1-4E1A-9306-C7D31ABADE69}"/>
              </a:ext>
            </a:extLst>
          </p:cNvPr>
          <p:cNvCxnSpPr>
            <a:cxnSpLocks/>
            <a:stCxn id="9" idx="2"/>
            <a:endCxn id="7" idx="0"/>
          </p:cNvCxnSpPr>
          <p:nvPr/>
        </p:nvCxnSpPr>
        <p:spPr bwMode="gray">
          <a:xfrm rot="5400000">
            <a:off x="3123305" y="3317693"/>
            <a:ext cx="1027134" cy="1900242"/>
          </a:xfrm>
          <a:prstGeom prst="bentConnector3">
            <a:avLst>
              <a:gd name="adj1" fmla="val 72052"/>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07BACB95-0065-44C9-B706-BBA13F2A86B3}"/>
              </a:ext>
            </a:extLst>
          </p:cNvPr>
          <p:cNvCxnSpPr>
            <a:cxnSpLocks/>
            <a:stCxn id="20" idx="3"/>
            <a:endCxn id="25" idx="1"/>
          </p:cNvCxnSpPr>
          <p:nvPr/>
        </p:nvCxnSpPr>
        <p:spPr bwMode="gray">
          <a:xfrm>
            <a:off x="11216081" y="3316999"/>
            <a:ext cx="902424" cy="1102528"/>
          </a:xfrm>
          <a:prstGeom prst="bentConnector3">
            <a:avLst>
              <a:gd name="adj1" fmla="val 9926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ight Brace 23">
            <a:extLst>
              <a:ext uri="{FF2B5EF4-FFF2-40B4-BE49-F238E27FC236}">
                <a16:creationId xmlns:a16="http://schemas.microsoft.com/office/drawing/2014/main" id="{579C395C-359E-433C-BEB9-6B7975A6F773}"/>
              </a:ext>
            </a:extLst>
          </p:cNvPr>
          <p:cNvSpPr/>
          <p:nvPr/>
        </p:nvSpPr>
        <p:spPr bwMode="gray">
          <a:xfrm rot="10800000">
            <a:off x="8023729" y="5396590"/>
            <a:ext cx="235646" cy="117198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ight Brace 24">
            <a:extLst>
              <a:ext uri="{FF2B5EF4-FFF2-40B4-BE49-F238E27FC236}">
                <a16:creationId xmlns:a16="http://schemas.microsoft.com/office/drawing/2014/main" id="{4AE98137-8452-4516-BE61-EC5865B2110D}"/>
              </a:ext>
            </a:extLst>
          </p:cNvPr>
          <p:cNvSpPr/>
          <p:nvPr/>
        </p:nvSpPr>
        <p:spPr bwMode="gray">
          <a:xfrm>
            <a:off x="11870422" y="3951641"/>
            <a:ext cx="248083" cy="93577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20620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24" grpId="0" animBg="1"/>
      <p:bldP spid="2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1C451-6A24-491E-B29C-4F6EF7F5E2E9}"/>
              </a:ext>
            </a:extLst>
          </p:cNvPr>
          <p:cNvSpPr>
            <a:spLocks noGrp="1"/>
          </p:cNvSpPr>
          <p:nvPr>
            <p:ph type="title"/>
          </p:nvPr>
        </p:nvSpPr>
        <p:spPr>
          <a:xfrm>
            <a:off x="478369" y="144001"/>
            <a:ext cx="9169401" cy="555840"/>
          </a:xfrm>
        </p:spPr>
        <p:txBody>
          <a:bodyPr anchor="t">
            <a:normAutofit/>
          </a:bodyPr>
          <a:lstStyle/>
          <a:p>
            <a:r>
              <a:rPr lang="en-US" dirty="0"/>
              <a:t>Comparing the three models</a:t>
            </a:r>
          </a:p>
        </p:txBody>
      </p:sp>
      <p:pic>
        <p:nvPicPr>
          <p:cNvPr id="4" name="Picture 3">
            <a:extLst>
              <a:ext uri="{FF2B5EF4-FFF2-40B4-BE49-F238E27FC236}">
                <a16:creationId xmlns:a16="http://schemas.microsoft.com/office/drawing/2014/main" id="{A2CEE8F6-546B-4C85-9E90-0CE0D0C9448C}"/>
              </a:ext>
            </a:extLst>
          </p:cNvPr>
          <p:cNvPicPr>
            <a:picLocks noChangeAspect="1"/>
          </p:cNvPicPr>
          <p:nvPr/>
        </p:nvPicPr>
        <p:blipFill>
          <a:blip r:embed="rId2"/>
          <a:stretch>
            <a:fillRect/>
          </a:stretch>
        </p:blipFill>
        <p:spPr>
          <a:xfrm>
            <a:off x="258072" y="1356175"/>
            <a:ext cx="3388440" cy="2068512"/>
          </a:xfrm>
          <a:prstGeom prst="rect">
            <a:avLst/>
          </a:prstGeom>
        </p:spPr>
      </p:pic>
      <p:pic>
        <p:nvPicPr>
          <p:cNvPr id="5" name="Picture 4">
            <a:extLst>
              <a:ext uri="{FF2B5EF4-FFF2-40B4-BE49-F238E27FC236}">
                <a16:creationId xmlns:a16="http://schemas.microsoft.com/office/drawing/2014/main" id="{DFB3CACA-4324-43AA-9DEE-FEC05AB559EA}"/>
              </a:ext>
            </a:extLst>
          </p:cNvPr>
          <p:cNvPicPr>
            <a:picLocks noChangeAspect="1"/>
          </p:cNvPicPr>
          <p:nvPr/>
        </p:nvPicPr>
        <p:blipFill>
          <a:blip r:embed="rId3"/>
          <a:stretch>
            <a:fillRect/>
          </a:stretch>
        </p:blipFill>
        <p:spPr>
          <a:xfrm>
            <a:off x="3646512" y="1315623"/>
            <a:ext cx="3280010" cy="2068512"/>
          </a:xfrm>
          <a:prstGeom prst="rect">
            <a:avLst/>
          </a:prstGeom>
        </p:spPr>
      </p:pic>
      <p:pic>
        <p:nvPicPr>
          <p:cNvPr id="6" name="Picture 5">
            <a:extLst>
              <a:ext uri="{FF2B5EF4-FFF2-40B4-BE49-F238E27FC236}">
                <a16:creationId xmlns:a16="http://schemas.microsoft.com/office/drawing/2014/main" id="{CB4A5FF7-2326-425D-8441-6A8DBDCF43BD}"/>
              </a:ext>
            </a:extLst>
          </p:cNvPr>
          <p:cNvPicPr>
            <a:picLocks noChangeAspect="1"/>
          </p:cNvPicPr>
          <p:nvPr/>
        </p:nvPicPr>
        <p:blipFill>
          <a:blip r:embed="rId4"/>
          <a:stretch>
            <a:fillRect/>
          </a:stretch>
        </p:blipFill>
        <p:spPr>
          <a:xfrm>
            <a:off x="2242581" y="3679494"/>
            <a:ext cx="4760891" cy="3112891"/>
          </a:xfrm>
          <a:prstGeom prst="rect">
            <a:avLst/>
          </a:prstGeom>
        </p:spPr>
      </p:pic>
      <p:pic>
        <p:nvPicPr>
          <p:cNvPr id="7" name="Picture 6">
            <a:extLst>
              <a:ext uri="{FF2B5EF4-FFF2-40B4-BE49-F238E27FC236}">
                <a16:creationId xmlns:a16="http://schemas.microsoft.com/office/drawing/2014/main" id="{16CA57B0-97F2-498A-AF82-BF449043A3BD}"/>
              </a:ext>
            </a:extLst>
          </p:cNvPr>
          <p:cNvPicPr>
            <a:picLocks noChangeAspect="1"/>
          </p:cNvPicPr>
          <p:nvPr/>
        </p:nvPicPr>
        <p:blipFill>
          <a:blip r:embed="rId5"/>
          <a:stretch>
            <a:fillRect/>
          </a:stretch>
        </p:blipFill>
        <p:spPr>
          <a:xfrm>
            <a:off x="7827430" y="3105577"/>
            <a:ext cx="4149049" cy="3738509"/>
          </a:xfrm>
          <a:prstGeom prst="rect">
            <a:avLst/>
          </a:prstGeom>
        </p:spPr>
      </p:pic>
      <p:sp>
        <p:nvSpPr>
          <p:cNvPr id="8" name="TextBox 7">
            <a:extLst>
              <a:ext uri="{FF2B5EF4-FFF2-40B4-BE49-F238E27FC236}">
                <a16:creationId xmlns:a16="http://schemas.microsoft.com/office/drawing/2014/main" id="{E9B7CA36-2302-4B81-9E1D-ED22550EC121}"/>
              </a:ext>
            </a:extLst>
          </p:cNvPr>
          <p:cNvSpPr txBox="1"/>
          <p:nvPr/>
        </p:nvSpPr>
        <p:spPr bwMode="gray">
          <a:xfrm>
            <a:off x="615521" y="4304310"/>
            <a:ext cx="2430162" cy="338566"/>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400" b="1" dirty="0"/>
              <a:t>Dynamic programming</a:t>
            </a:r>
          </a:p>
        </p:txBody>
      </p:sp>
      <p:sp>
        <p:nvSpPr>
          <p:cNvPr id="9" name="TextBox 8">
            <a:extLst>
              <a:ext uri="{FF2B5EF4-FFF2-40B4-BE49-F238E27FC236}">
                <a16:creationId xmlns:a16="http://schemas.microsoft.com/office/drawing/2014/main" id="{FED9DC28-B7CA-4812-8BAD-4D5054535DDE}"/>
              </a:ext>
            </a:extLst>
          </p:cNvPr>
          <p:cNvSpPr txBox="1"/>
          <p:nvPr/>
        </p:nvSpPr>
        <p:spPr bwMode="gray">
          <a:xfrm>
            <a:off x="1417167" y="1168025"/>
            <a:ext cx="2430162" cy="338566"/>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400" b="1" dirty="0"/>
              <a:t>Monte Carlo</a:t>
            </a:r>
          </a:p>
        </p:txBody>
      </p:sp>
      <p:sp>
        <p:nvSpPr>
          <p:cNvPr id="10" name="TextBox 9">
            <a:extLst>
              <a:ext uri="{FF2B5EF4-FFF2-40B4-BE49-F238E27FC236}">
                <a16:creationId xmlns:a16="http://schemas.microsoft.com/office/drawing/2014/main" id="{7069FDF9-9206-4944-BC4C-CD1E9C3BA541}"/>
              </a:ext>
            </a:extLst>
          </p:cNvPr>
          <p:cNvSpPr txBox="1"/>
          <p:nvPr/>
        </p:nvSpPr>
        <p:spPr bwMode="gray">
          <a:xfrm>
            <a:off x="3817875" y="1086991"/>
            <a:ext cx="2430162" cy="338566"/>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en-US" sz="1400" b="1" dirty="0"/>
              <a:t>Temporal Difference</a:t>
            </a:r>
          </a:p>
        </p:txBody>
      </p:sp>
      <p:sp>
        <p:nvSpPr>
          <p:cNvPr id="11" name="TextBox 10">
            <a:extLst>
              <a:ext uri="{FF2B5EF4-FFF2-40B4-BE49-F238E27FC236}">
                <a16:creationId xmlns:a16="http://schemas.microsoft.com/office/drawing/2014/main" id="{F97319DE-F58B-43E7-A787-CC2B6D782D72}"/>
              </a:ext>
            </a:extLst>
          </p:cNvPr>
          <p:cNvSpPr txBox="1"/>
          <p:nvPr/>
        </p:nvSpPr>
        <p:spPr bwMode="gray">
          <a:xfrm>
            <a:off x="7267324" y="1228771"/>
            <a:ext cx="4760891" cy="1819229"/>
          </a:xfrm>
          <a:prstGeom prst="rect">
            <a:avLst/>
          </a:prstGeom>
          <a:solidFill>
            <a:schemeClr val="bg1">
              <a:lumMod val="95000"/>
            </a:schemeClr>
          </a:solidFill>
        </p:spPr>
        <p:txBody>
          <a:bodyPr wrap="none" lIns="0" tIns="0" rIns="0" bIns="0" rtlCol="0">
            <a:noAutofit/>
          </a:bodyPr>
          <a:lstStyle/>
          <a:p>
            <a:pPr>
              <a:spcBef>
                <a:spcPts val="300"/>
              </a:spcBef>
              <a:spcAft>
                <a:spcPts val="300"/>
              </a:spcAft>
              <a:buClr>
                <a:schemeClr val="accent1"/>
              </a:buClr>
              <a:buSzPct val="90000"/>
            </a:pPr>
            <a:r>
              <a:rPr lang="en-US" sz="1400" b="1" dirty="0"/>
              <a:t>Bootstrapping:  updating = to estimate</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MC does not bootstrap</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DP and </a:t>
            </a:r>
            <a:r>
              <a:rPr lang="en-US" sz="1400" u="sng" dirty="0"/>
              <a:t>TD bootstrap</a:t>
            </a:r>
          </a:p>
          <a:p>
            <a:pPr>
              <a:spcBef>
                <a:spcPts val="300"/>
              </a:spcBef>
              <a:spcAft>
                <a:spcPts val="300"/>
              </a:spcAft>
              <a:buClr>
                <a:schemeClr val="accent1"/>
              </a:buClr>
              <a:buSzPct val="90000"/>
            </a:pPr>
            <a:r>
              <a:rPr lang="en-US" sz="1400" b="1" dirty="0"/>
              <a:t>Sampling:  updating = to sample an expectation</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MC and </a:t>
            </a:r>
            <a:r>
              <a:rPr lang="en-US" sz="1400" u="sng" dirty="0"/>
              <a:t>TD sample</a:t>
            </a:r>
          </a:p>
          <a:p>
            <a:pPr marL="182563" indent="-182563">
              <a:spcBef>
                <a:spcPts val="300"/>
              </a:spcBef>
              <a:spcAft>
                <a:spcPts val="300"/>
              </a:spcAft>
              <a:buClr>
                <a:schemeClr val="accent1"/>
              </a:buClr>
              <a:buSzPct val="90000"/>
              <a:buFont typeface="Arial" panose="020B0604020202020204" pitchFamily="34" charset="0"/>
              <a:buChar char="■"/>
            </a:pPr>
            <a:r>
              <a:rPr lang="en-US" sz="1400" dirty="0"/>
              <a:t>DP does not sample</a:t>
            </a:r>
          </a:p>
        </p:txBody>
      </p:sp>
    </p:spTree>
    <p:extLst>
      <p:ext uri="{BB962C8B-B14F-4D97-AF65-F5344CB8AC3E}">
        <p14:creationId xmlns:p14="http://schemas.microsoft.com/office/powerpoint/2010/main" val="3565354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3CC8530-F342-4475-927C-BBCF0EF4A38D}"/>
              </a:ext>
            </a:extLst>
          </p:cNvPr>
          <p:cNvSpPr txBox="1"/>
          <p:nvPr/>
        </p:nvSpPr>
        <p:spPr bwMode="gray">
          <a:xfrm>
            <a:off x="2940533" y="4923232"/>
            <a:ext cx="6639698" cy="1096568"/>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en-US" sz="3200" dirty="0">
                <a:solidFill>
                  <a:schemeClr val="bg1"/>
                </a:solidFill>
              </a:rPr>
              <a:t>QUICK RECAP</a:t>
            </a:r>
          </a:p>
          <a:p>
            <a:pPr algn="ctr">
              <a:spcBef>
                <a:spcPts val="300"/>
              </a:spcBef>
              <a:spcAft>
                <a:spcPts val="300"/>
              </a:spcAft>
              <a:buClr>
                <a:schemeClr val="accent1"/>
              </a:buClr>
              <a:buSzPct val="90000"/>
            </a:pPr>
            <a:r>
              <a:rPr lang="en-US" sz="3200" dirty="0">
                <a:solidFill>
                  <a:schemeClr val="bg1"/>
                </a:solidFill>
              </a:rPr>
              <a:t>Model-Free Evaluation Methods</a:t>
            </a:r>
          </a:p>
        </p:txBody>
      </p:sp>
      <p:sp>
        <p:nvSpPr>
          <p:cNvPr id="3" name="Rectangle 2">
            <a:extLst>
              <a:ext uri="{FF2B5EF4-FFF2-40B4-BE49-F238E27FC236}">
                <a16:creationId xmlns:a16="http://schemas.microsoft.com/office/drawing/2014/main" id="{8B648A5E-5C90-402C-B5EB-DFC0C9CE20C7}"/>
              </a:ext>
            </a:extLst>
          </p:cNvPr>
          <p:cNvSpPr/>
          <p:nvPr/>
        </p:nvSpPr>
        <p:spPr>
          <a:xfrm>
            <a:off x="596178" y="1148833"/>
            <a:ext cx="11325658" cy="600164"/>
          </a:xfrm>
          <a:prstGeom prst="rect">
            <a:avLst/>
          </a:prstGeom>
        </p:spPr>
        <p:txBody>
          <a:bodyPr wrap="square">
            <a:spAutoFit/>
          </a:bodyPr>
          <a:lstStyle/>
          <a:p>
            <a:pPr>
              <a:spcBef>
                <a:spcPts val="300"/>
              </a:spcBef>
              <a:spcAft>
                <a:spcPts val="300"/>
              </a:spcAft>
              <a:buClr>
                <a:schemeClr val="accent1"/>
              </a:buClr>
              <a:buSzPct val="90000"/>
            </a:pPr>
            <a:r>
              <a:rPr lang="en-US" sz="1400" b="1" dirty="0"/>
              <a:t>Sources</a:t>
            </a:r>
          </a:p>
          <a:p>
            <a:pPr>
              <a:spcBef>
                <a:spcPts val="300"/>
              </a:spcBef>
              <a:spcAft>
                <a:spcPts val="300"/>
              </a:spcAft>
              <a:buClr>
                <a:schemeClr val="accent1"/>
              </a:buClr>
              <a:buSzPct val="90000"/>
            </a:pPr>
            <a:endParaRPr lang="en-US" sz="1400" u="sng" dirty="0"/>
          </a:p>
        </p:txBody>
      </p:sp>
    </p:spTree>
    <p:extLst>
      <p:ext uri="{BB962C8B-B14F-4D97-AF65-F5344CB8AC3E}">
        <p14:creationId xmlns:p14="http://schemas.microsoft.com/office/powerpoint/2010/main" val="148990106"/>
      </p:ext>
    </p:extLst>
  </p:cSld>
  <p:clrMapOvr>
    <a:masterClrMapping/>
  </p:clrMapOvr>
  <p:transition spd="slow">
    <p:wipe di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7F29B-4662-4803-971B-E21E78583904}"/>
              </a:ext>
            </a:extLst>
          </p:cNvPr>
          <p:cNvSpPr>
            <a:spLocks noGrp="1"/>
          </p:cNvSpPr>
          <p:nvPr>
            <p:ph type="title"/>
          </p:nvPr>
        </p:nvSpPr>
        <p:spPr/>
        <p:txBody>
          <a:bodyPr/>
          <a:lstStyle/>
          <a:p>
            <a:r>
              <a:rPr lang="en-US" dirty="0"/>
              <a:t>TD(</a:t>
            </a:r>
            <a:r>
              <a:rPr lang="el-GR" dirty="0"/>
              <a:t>λ</a:t>
            </a:r>
            <a:r>
              <a:rPr lang="en-US" dirty="0"/>
              <a:t>)</a:t>
            </a:r>
          </a:p>
        </p:txBody>
      </p:sp>
      <p:pic>
        <p:nvPicPr>
          <p:cNvPr id="4" name="Content Placeholder 3">
            <a:extLst>
              <a:ext uri="{FF2B5EF4-FFF2-40B4-BE49-F238E27FC236}">
                <a16:creationId xmlns:a16="http://schemas.microsoft.com/office/drawing/2014/main" id="{E06D4240-2C57-4621-AD59-6534244EC2ED}"/>
              </a:ext>
            </a:extLst>
          </p:cNvPr>
          <p:cNvPicPr>
            <a:picLocks noGrp="1" noChangeAspect="1"/>
          </p:cNvPicPr>
          <p:nvPr>
            <p:ph idx="1"/>
          </p:nvPr>
        </p:nvPicPr>
        <p:blipFill>
          <a:blip r:embed="rId3"/>
          <a:stretch>
            <a:fillRect/>
          </a:stretch>
        </p:blipFill>
        <p:spPr>
          <a:xfrm>
            <a:off x="720378" y="1590353"/>
            <a:ext cx="4019402" cy="2850393"/>
          </a:xfrm>
          <a:prstGeom prst="rect">
            <a:avLst/>
          </a:prstGeom>
        </p:spPr>
      </p:pic>
      <p:sp>
        <p:nvSpPr>
          <p:cNvPr id="5" name="TextBox 4">
            <a:extLst>
              <a:ext uri="{FF2B5EF4-FFF2-40B4-BE49-F238E27FC236}">
                <a16:creationId xmlns:a16="http://schemas.microsoft.com/office/drawing/2014/main" id="{B0CCF4C0-CBFF-4DD9-8A82-2F81EBAD2EA4}"/>
              </a:ext>
            </a:extLst>
          </p:cNvPr>
          <p:cNvSpPr txBox="1"/>
          <p:nvPr/>
        </p:nvSpPr>
        <p:spPr bwMode="gray">
          <a:xfrm>
            <a:off x="524626" y="1044430"/>
            <a:ext cx="4538443" cy="35233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u="sng" dirty="0"/>
              <a:t>Allows to look n-steps into the future:</a:t>
            </a:r>
            <a:endParaRPr lang="en-US" u="sng" dirty="0" err="1"/>
          </a:p>
        </p:txBody>
      </p:sp>
      <p:pic>
        <p:nvPicPr>
          <p:cNvPr id="7" name="Picture 6">
            <a:extLst>
              <a:ext uri="{FF2B5EF4-FFF2-40B4-BE49-F238E27FC236}">
                <a16:creationId xmlns:a16="http://schemas.microsoft.com/office/drawing/2014/main" id="{AC50137A-29B5-441B-BEC9-B8F6A96F8912}"/>
              </a:ext>
            </a:extLst>
          </p:cNvPr>
          <p:cNvPicPr>
            <a:picLocks noChangeAspect="1"/>
          </p:cNvPicPr>
          <p:nvPr/>
        </p:nvPicPr>
        <p:blipFill>
          <a:blip r:embed="rId4"/>
          <a:stretch>
            <a:fillRect/>
          </a:stretch>
        </p:blipFill>
        <p:spPr>
          <a:xfrm>
            <a:off x="5095118" y="1478361"/>
            <a:ext cx="6378524" cy="1877691"/>
          </a:xfrm>
          <a:prstGeom prst="rect">
            <a:avLst/>
          </a:prstGeom>
        </p:spPr>
      </p:pic>
      <p:sp>
        <p:nvSpPr>
          <p:cNvPr id="8" name="TextBox 7">
            <a:extLst>
              <a:ext uri="{FF2B5EF4-FFF2-40B4-BE49-F238E27FC236}">
                <a16:creationId xmlns:a16="http://schemas.microsoft.com/office/drawing/2014/main" id="{67A2CCEB-3717-4701-9BFA-D1A4B292B567}"/>
              </a:ext>
            </a:extLst>
          </p:cNvPr>
          <p:cNvSpPr txBox="1"/>
          <p:nvPr/>
        </p:nvSpPr>
        <p:spPr bwMode="gray">
          <a:xfrm>
            <a:off x="5276675" y="1044431"/>
            <a:ext cx="5595457" cy="289420"/>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u="sng" dirty="0"/>
              <a:t>Computing the accumulated reward:</a:t>
            </a:r>
            <a:endParaRPr lang="en-US" u="sng" dirty="0" err="1"/>
          </a:p>
        </p:txBody>
      </p:sp>
      <p:pic>
        <p:nvPicPr>
          <p:cNvPr id="10" name="Picture 9">
            <a:extLst>
              <a:ext uri="{FF2B5EF4-FFF2-40B4-BE49-F238E27FC236}">
                <a16:creationId xmlns:a16="http://schemas.microsoft.com/office/drawing/2014/main" id="{7A4CE877-86F9-48EB-90C1-CE0B13C34F57}"/>
              </a:ext>
            </a:extLst>
          </p:cNvPr>
          <p:cNvPicPr>
            <a:picLocks noChangeAspect="1"/>
          </p:cNvPicPr>
          <p:nvPr/>
        </p:nvPicPr>
        <p:blipFill>
          <a:blip r:embed="rId5"/>
          <a:stretch>
            <a:fillRect/>
          </a:stretch>
        </p:blipFill>
        <p:spPr>
          <a:xfrm>
            <a:off x="427541" y="4950722"/>
            <a:ext cx="2797415" cy="1764167"/>
          </a:xfrm>
          <a:prstGeom prst="rect">
            <a:avLst/>
          </a:prstGeom>
        </p:spPr>
      </p:pic>
      <p:sp>
        <p:nvSpPr>
          <p:cNvPr id="12" name="TextBox 11">
            <a:extLst>
              <a:ext uri="{FF2B5EF4-FFF2-40B4-BE49-F238E27FC236}">
                <a16:creationId xmlns:a16="http://schemas.microsoft.com/office/drawing/2014/main" id="{A9E415F7-B2BD-4CF5-8D36-2FBA2243ADDE}"/>
              </a:ext>
            </a:extLst>
          </p:cNvPr>
          <p:cNvSpPr txBox="1"/>
          <p:nvPr/>
        </p:nvSpPr>
        <p:spPr bwMode="gray">
          <a:xfrm>
            <a:off x="524626" y="4620393"/>
            <a:ext cx="2430162" cy="338566"/>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en-US" sz="1400" b="1" dirty="0"/>
              <a:t>Temporal Difference</a:t>
            </a:r>
          </a:p>
        </p:txBody>
      </p:sp>
      <p:pic>
        <p:nvPicPr>
          <p:cNvPr id="13" name="Picture 12">
            <a:extLst>
              <a:ext uri="{FF2B5EF4-FFF2-40B4-BE49-F238E27FC236}">
                <a16:creationId xmlns:a16="http://schemas.microsoft.com/office/drawing/2014/main" id="{34F027A9-4328-4947-A4FB-89222DEF5A05}"/>
              </a:ext>
            </a:extLst>
          </p:cNvPr>
          <p:cNvPicPr>
            <a:picLocks noChangeAspect="1"/>
          </p:cNvPicPr>
          <p:nvPr/>
        </p:nvPicPr>
        <p:blipFill>
          <a:blip r:embed="rId6"/>
          <a:stretch>
            <a:fillRect/>
          </a:stretch>
        </p:blipFill>
        <p:spPr>
          <a:xfrm>
            <a:off x="6102466" y="3909104"/>
            <a:ext cx="5649845" cy="551042"/>
          </a:xfrm>
          <a:prstGeom prst="rect">
            <a:avLst/>
          </a:prstGeom>
        </p:spPr>
      </p:pic>
      <p:pic>
        <p:nvPicPr>
          <p:cNvPr id="14" name="Picture 13">
            <a:extLst>
              <a:ext uri="{FF2B5EF4-FFF2-40B4-BE49-F238E27FC236}">
                <a16:creationId xmlns:a16="http://schemas.microsoft.com/office/drawing/2014/main" id="{E9688128-A270-46C5-B769-3CCDF285FA32}"/>
              </a:ext>
            </a:extLst>
          </p:cNvPr>
          <p:cNvPicPr>
            <a:picLocks noChangeAspect="1"/>
          </p:cNvPicPr>
          <p:nvPr/>
        </p:nvPicPr>
        <p:blipFill>
          <a:blip r:embed="rId7"/>
          <a:stretch>
            <a:fillRect/>
          </a:stretch>
        </p:blipFill>
        <p:spPr>
          <a:xfrm>
            <a:off x="3537966" y="4927604"/>
            <a:ext cx="2965634" cy="1810405"/>
          </a:xfrm>
          <a:prstGeom prst="rect">
            <a:avLst/>
          </a:prstGeom>
        </p:spPr>
      </p:pic>
      <p:sp>
        <p:nvSpPr>
          <p:cNvPr id="15" name="TextBox 14">
            <a:extLst>
              <a:ext uri="{FF2B5EF4-FFF2-40B4-BE49-F238E27FC236}">
                <a16:creationId xmlns:a16="http://schemas.microsoft.com/office/drawing/2014/main" id="{A4A82E0D-FD71-4D84-A8BD-EE40E875F992}"/>
              </a:ext>
            </a:extLst>
          </p:cNvPr>
          <p:cNvSpPr txBox="1"/>
          <p:nvPr/>
        </p:nvSpPr>
        <p:spPr bwMode="gray">
          <a:xfrm>
            <a:off x="4275805" y="4655738"/>
            <a:ext cx="1489955" cy="355052"/>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400" b="1" dirty="0"/>
              <a:t>Monte Carlo</a:t>
            </a:r>
          </a:p>
        </p:txBody>
      </p:sp>
      <p:pic>
        <p:nvPicPr>
          <p:cNvPr id="16" name="Picture 15">
            <a:extLst>
              <a:ext uri="{FF2B5EF4-FFF2-40B4-BE49-F238E27FC236}">
                <a16:creationId xmlns:a16="http://schemas.microsoft.com/office/drawing/2014/main" id="{50999097-3B84-419A-9B15-15FA02538D3B}"/>
              </a:ext>
            </a:extLst>
          </p:cNvPr>
          <p:cNvPicPr>
            <a:picLocks noChangeAspect="1"/>
          </p:cNvPicPr>
          <p:nvPr/>
        </p:nvPicPr>
        <p:blipFill>
          <a:blip r:embed="rId8"/>
          <a:stretch>
            <a:fillRect/>
          </a:stretch>
        </p:blipFill>
        <p:spPr>
          <a:xfrm>
            <a:off x="7379298" y="5390828"/>
            <a:ext cx="3492834" cy="486564"/>
          </a:xfrm>
          <a:prstGeom prst="rect">
            <a:avLst/>
          </a:prstGeom>
        </p:spPr>
      </p:pic>
      <p:sp>
        <p:nvSpPr>
          <p:cNvPr id="17" name="TextBox 16">
            <a:extLst>
              <a:ext uri="{FF2B5EF4-FFF2-40B4-BE49-F238E27FC236}">
                <a16:creationId xmlns:a16="http://schemas.microsoft.com/office/drawing/2014/main" id="{2BDC2D20-0375-445C-8564-7426F4A1A831}"/>
              </a:ext>
            </a:extLst>
          </p:cNvPr>
          <p:cNvSpPr txBox="1"/>
          <p:nvPr/>
        </p:nvSpPr>
        <p:spPr bwMode="gray">
          <a:xfrm>
            <a:off x="5765761" y="3619683"/>
            <a:ext cx="3227238" cy="35233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u="sng" dirty="0"/>
              <a:t>Generalized to a given n:</a:t>
            </a:r>
            <a:endParaRPr lang="en-US" u="sng" dirty="0" err="1"/>
          </a:p>
        </p:txBody>
      </p:sp>
      <p:sp>
        <p:nvSpPr>
          <p:cNvPr id="18" name="TextBox 17">
            <a:extLst>
              <a:ext uri="{FF2B5EF4-FFF2-40B4-BE49-F238E27FC236}">
                <a16:creationId xmlns:a16="http://schemas.microsoft.com/office/drawing/2014/main" id="{01B2F907-C6C6-4DE1-8446-D2D354211FB4}"/>
              </a:ext>
            </a:extLst>
          </p:cNvPr>
          <p:cNvSpPr txBox="1"/>
          <p:nvPr/>
        </p:nvSpPr>
        <p:spPr bwMode="gray">
          <a:xfrm>
            <a:off x="6816610" y="4976119"/>
            <a:ext cx="4231691" cy="289420"/>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u="sng" dirty="0"/>
              <a:t>Value-Function for n-step Returns:</a:t>
            </a:r>
            <a:endParaRPr lang="en-US" u="sng" dirty="0" err="1"/>
          </a:p>
        </p:txBody>
      </p:sp>
      <p:sp>
        <p:nvSpPr>
          <p:cNvPr id="19" name="Oval 18">
            <a:extLst>
              <a:ext uri="{FF2B5EF4-FFF2-40B4-BE49-F238E27FC236}">
                <a16:creationId xmlns:a16="http://schemas.microsoft.com/office/drawing/2014/main" id="{BC703E8E-8FEF-4D21-A375-48A13FF4B295}"/>
              </a:ext>
            </a:extLst>
          </p:cNvPr>
          <p:cNvSpPr/>
          <p:nvPr/>
        </p:nvSpPr>
        <p:spPr bwMode="gray">
          <a:xfrm>
            <a:off x="5680745" y="1999527"/>
            <a:ext cx="444616" cy="486562"/>
          </a:xfrm>
          <a:prstGeom prst="ellipse">
            <a:avLst/>
          </a:prstGeom>
          <a:noFill/>
          <a:ln>
            <a:solidFill>
              <a:srgbClr val="C00000"/>
            </a:solidFill>
            <a:prstDash val="sysDot"/>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0" name="Oval 19">
            <a:extLst>
              <a:ext uri="{FF2B5EF4-FFF2-40B4-BE49-F238E27FC236}">
                <a16:creationId xmlns:a16="http://schemas.microsoft.com/office/drawing/2014/main" id="{002E0E65-D468-4CAB-816C-AD32D33F880E}"/>
              </a:ext>
            </a:extLst>
          </p:cNvPr>
          <p:cNvSpPr/>
          <p:nvPr/>
        </p:nvSpPr>
        <p:spPr bwMode="gray">
          <a:xfrm>
            <a:off x="10446446" y="2139701"/>
            <a:ext cx="444616" cy="486562"/>
          </a:xfrm>
          <a:prstGeom prst="ellipse">
            <a:avLst/>
          </a:prstGeom>
          <a:noFill/>
          <a:ln>
            <a:solidFill>
              <a:srgbClr val="C00000"/>
            </a:solidFill>
            <a:prstDash val="sysDot"/>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1" name="Oval 20">
            <a:extLst>
              <a:ext uri="{FF2B5EF4-FFF2-40B4-BE49-F238E27FC236}">
                <a16:creationId xmlns:a16="http://schemas.microsoft.com/office/drawing/2014/main" id="{1A372E08-F9F2-4EE5-99FA-A3A12BA00823}"/>
              </a:ext>
            </a:extLst>
          </p:cNvPr>
          <p:cNvSpPr/>
          <p:nvPr/>
        </p:nvSpPr>
        <p:spPr bwMode="gray">
          <a:xfrm>
            <a:off x="9092662" y="2090657"/>
            <a:ext cx="444616" cy="486562"/>
          </a:xfrm>
          <a:prstGeom prst="ellipse">
            <a:avLst/>
          </a:prstGeom>
          <a:noFill/>
          <a:ln>
            <a:solidFill>
              <a:srgbClr val="C00000"/>
            </a:solidFill>
            <a:prstDash val="sysDot"/>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2" name="Oval 21">
            <a:extLst>
              <a:ext uri="{FF2B5EF4-FFF2-40B4-BE49-F238E27FC236}">
                <a16:creationId xmlns:a16="http://schemas.microsoft.com/office/drawing/2014/main" id="{2DA4E103-5A8A-4F9B-8C17-C98C24998DDB}"/>
              </a:ext>
            </a:extLst>
          </p:cNvPr>
          <p:cNvSpPr/>
          <p:nvPr/>
        </p:nvSpPr>
        <p:spPr bwMode="gray">
          <a:xfrm>
            <a:off x="9838536" y="1999527"/>
            <a:ext cx="279448" cy="357779"/>
          </a:xfrm>
          <a:prstGeom prst="ellipse">
            <a:avLst/>
          </a:prstGeom>
          <a:noFill/>
          <a:ln>
            <a:solidFill>
              <a:srgbClr val="C00000"/>
            </a:solidFill>
            <a:prstDash val="sysDot"/>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3" name="TextBox 22">
            <a:extLst>
              <a:ext uri="{FF2B5EF4-FFF2-40B4-BE49-F238E27FC236}">
                <a16:creationId xmlns:a16="http://schemas.microsoft.com/office/drawing/2014/main" id="{6621D3EE-70C3-4382-892A-045B08939163}"/>
              </a:ext>
            </a:extLst>
          </p:cNvPr>
          <p:cNvSpPr txBox="1"/>
          <p:nvPr/>
        </p:nvSpPr>
        <p:spPr bwMode="gray">
          <a:xfrm>
            <a:off x="9447402" y="3393131"/>
            <a:ext cx="2744598" cy="35233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600" dirty="0"/>
              <a:t>T= step at terminal  state</a:t>
            </a:r>
          </a:p>
        </p:txBody>
      </p:sp>
      <p:sp>
        <p:nvSpPr>
          <p:cNvPr id="24" name="Oval 23">
            <a:extLst>
              <a:ext uri="{FF2B5EF4-FFF2-40B4-BE49-F238E27FC236}">
                <a16:creationId xmlns:a16="http://schemas.microsoft.com/office/drawing/2014/main" id="{01FDA687-24D5-4110-AD05-07FE57F3DC97}"/>
              </a:ext>
            </a:extLst>
          </p:cNvPr>
          <p:cNvSpPr/>
          <p:nvPr/>
        </p:nvSpPr>
        <p:spPr bwMode="gray">
          <a:xfrm>
            <a:off x="11092068" y="2941272"/>
            <a:ext cx="444616" cy="486562"/>
          </a:xfrm>
          <a:prstGeom prst="ellipse">
            <a:avLst/>
          </a:prstGeom>
          <a:noFill/>
          <a:ln>
            <a:solidFill>
              <a:srgbClr val="C00000"/>
            </a:solidFill>
            <a:prstDash val="sysDot"/>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25" name="Connector: Elbow 24">
            <a:extLst>
              <a:ext uri="{FF2B5EF4-FFF2-40B4-BE49-F238E27FC236}">
                <a16:creationId xmlns:a16="http://schemas.microsoft.com/office/drawing/2014/main" id="{10CBD0EF-1E84-468B-A963-EC5352E4D19C}"/>
              </a:ext>
            </a:extLst>
          </p:cNvPr>
          <p:cNvCxnSpPr>
            <a:cxnSpLocks/>
            <a:stCxn id="24" idx="2"/>
            <a:endCxn id="23" idx="0"/>
          </p:cNvCxnSpPr>
          <p:nvPr/>
        </p:nvCxnSpPr>
        <p:spPr bwMode="gray">
          <a:xfrm rot="10800000" flipV="1">
            <a:off x="10819702" y="3184553"/>
            <a:ext cx="272367" cy="208578"/>
          </a:xfrm>
          <a:prstGeom prst="bentConnector2">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880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7" grpId="0"/>
      <p:bldP spid="18" grpId="0"/>
      <p:bldP spid="19" grpId="0" animBg="1"/>
      <p:bldP spid="20" grpId="0" animBg="1"/>
      <p:bldP spid="21" grpId="0" animBg="1"/>
      <p:bldP spid="22" grpId="0" animBg="1"/>
      <p:bldP spid="23" grpId="0"/>
      <p:bldP spid="2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8853A7-AB1D-4866-983E-CD12AF181F8F}"/>
              </a:ext>
            </a:extLst>
          </p:cNvPr>
          <p:cNvPicPr>
            <a:picLocks noChangeAspect="1"/>
          </p:cNvPicPr>
          <p:nvPr/>
        </p:nvPicPr>
        <p:blipFill>
          <a:blip r:embed="rId2"/>
          <a:stretch>
            <a:fillRect/>
          </a:stretch>
        </p:blipFill>
        <p:spPr>
          <a:xfrm>
            <a:off x="1581957" y="954900"/>
            <a:ext cx="8467725" cy="2371725"/>
          </a:xfrm>
          <a:prstGeom prst="rect">
            <a:avLst/>
          </a:prstGeom>
        </p:spPr>
      </p:pic>
      <p:sp>
        <p:nvSpPr>
          <p:cNvPr id="2" name="Title 1">
            <a:extLst>
              <a:ext uri="{FF2B5EF4-FFF2-40B4-BE49-F238E27FC236}">
                <a16:creationId xmlns:a16="http://schemas.microsoft.com/office/drawing/2014/main" id="{FC4B3DE9-2192-4BCC-90D0-FCBE172193E6}"/>
              </a:ext>
            </a:extLst>
          </p:cNvPr>
          <p:cNvSpPr>
            <a:spLocks noGrp="1"/>
          </p:cNvSpPr>
          <p:nvPr>
            <p:ph type="title"/>
          </p:nvPr>
        </p:nvSpPr>
        <p:spPr/>
        <p:txBody>
          <a:bodyPr/>
          <a:lstStyle/>
          <a:p>
            <a:r>
              <a:rPr lang="pt-BR" dirty="0"/>
              <a:t>N-Steps Sarsa</a:t>
            </a:r>
            <a:endParaRPr lang="en-US" dirty="0"/>
          </a:p>
        </p:txBody>
      </p:sp>
      <p:pic>
        <p:nvPicPr>
          <p:cNvPr id="6" name="Picture 5">
            <a:extLst>
              <a:ext uri="{FF2B5EF4-FFF2-40B4-BE49-F238E27FC236}">
                <a16:creationId xmlns:a16="http://schemas.microsoft.com/office/drawing/2014/main" id="{313AE902-9FCB-4188-ACB6-83F5A92AD32E}"/>
              </a:ext>
            </a:extLst>
          </p:cNvPr>
          <p:cNvPicPr>
            <a:picLocks noChangeAspect="1"/>
          </p:cNvPicPr>
          <p:nvPr/>
        </p:nvPicPr>
        <p:blipFill>
          <a:blip r:embed="rId3"/>
          <a:stretch>
            <a:fillRect/>
          </a:stretch>
        </p:blipFill>
        <p:spPr>
          <a:xfrm>
            <a:off x="2137553" y="3733390"/>
            <a:ext cx="8029575" cy="990600"/>
          </a:xfrm>
          <a:prstGeom prst="rect">
            <a:avLst/>
          </a:prstGeom>
        </p:spPr>
      </p:pic>
      <p:sp>
        <p:nvSpPr>
          <p:cNvPr id="7" name="TextBox 6">
            <a:extLst>
              <a:ext uri="{FF2B5EF4-FFF2-40B4-BE49-F238E27FC236}">
                <a16:creationId xmlns:a16="http://schemas.microsoft.com/office/drawing/2014/main" id="{39D95416-53B3-4C31-9072-26F5A0429778}"/>
              </a:ext>
            </a:extLst>
          </p:cNvPr>
          <p:cNvSpPr txBox="1"/>
          <p:nvPr/>
        </p:nvSpPr>
        <p:spPr bwMode="gray">
          <a:xfrm>
            <a:off x="931178" y="3557221"/>
            <a:ext cx="4538443" cy="35233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pt-BR" u="sng" dirty="0"/>
              <a:t>For a given choice of </a:t>
            </a:r>
            <a:r>
              <a:rPr lang="pt-BR" b="1" u="sng" dirty="0"/>
              <a:t>n</a:t>
            </a:r>
            <a:r>
              <a:rPr lang="pt-BR" u="sng" dirty="0"/>
              <a:t> we will have:</a:t>
            </a:r>
            <a:endParaRPr lang="en-US" u="sng" dirty="0" err="1"/>
          </a:p>
        </p:txBody>
      </p:sp>
      <p:pic>
        <p:nvPicPr>
          <p:cNvPr id="17" name="Picture 16">
            <a:extLst>
              <a:ext uri="{FF2B5EF4-FFF2-40B4-BE49-F238E27FC236}">
                <a16:creationId xmlns:a16="http://schemas.microsoft.com/office/drawing/2014/main" id="{2C131D25-B0AA-4F62-B028-5ABF4CCD48DE}"/>
              </a:ext>
            </a:extLst>
          </p:cNvPr>
          <p:cNvPicPr>
            <a:picLocks noChangeAspect="1"/>
          </p:cNvPicPr>
          <p:nvPr/>
        </p:nvPicPr>
        <p:blipFill>
          <a:blip r:embed="rId4"/>
          <a:stretch>
            <a:fillRect/>
          </a:stretch>
        </p:blipFill>
        <p:spPr>
          <a:xfrm>
            <a:off x="3229761" y="5044535"/>
            <a:ext cx="6418009" cy="928812"/>
          </a:xfrm>
          <a:prstGeom prst="rect">
            <a:avLst/>
          </a:prstGeom>
        </p:spPr>
      </p:pic>
      <p:sp>
        <p:nvSpPr>
          <p:cNvPr id="18" name="TextBox 17">
            <a:extLst>
              <a:ext uri="{FF2B5EF4-FFF2-40B4-BE49-F238E27FC236}">
                <a16:creationId xmlns:a16="http://schemas.microsoft.com/office/drawing/2014/main" id="{B757AFA6-1316-4FDB-BB58-FDBA106C4ABA}"/>
              </a:ext>
            </a:extLst>
          </p:cNvPr>
          <p:cNvSpPr txBox="1"/>
          <p:nvPr/>
        </p:nvSpPr>
        <p:spPr bwMode="gray">
          <a:xfrm>
            <a:off x="931178" y="4900159"/>
            <a:ext cx="4983061" cy="352338"/>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u="sng" dirty="0"/>
              <a:t>Update using the n-step Q-Returns:</a:t>
            </a:r>
          </a:p>
        </p:txBody>
      </p:sp>
    </p:spTree>
    <p:extLst>
      <p:ext uri="{BB962C8B-B14F-4D97-AF65-F5344CB8AC3E}">
        <p14:creationId xmlns:p14="http://schemas.microsoft.com/office/powerpoint/2010/main" val="319992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A190D82-90AD-4A3B-A053-F21D5777E476}"/>
              </a:ext>
            </a:extLst>
          </p:cNvPr>
          <p:cNvPicPr>
            <a:picLocks noChangeAspect="1"/>
          </p:cNvPicPr>
          <p:nvPr/>
        </p:nvPicPr>
        <p:blipFill>
          <a:blip r:embed="rId3"/>
          <a:stretch>
            <a:fillRect/>
          </a:stretch>
        </p:blipFill>
        <p:spPr>
          <a:xfrm>
            <a:off x="2235776" y="5632637"/>
            <a:ext cx="3492025" cy="1253813"/>
          </a:xfrm>
          <a:prstGeom prst="rect">
            <a:avLst/>
          </a:prstGeom>
        </p:spPr>
      </p:pic>
      <p:sp>
        <p:nvSpPr>
          <p:cNvPr id="2" name="Title 1">
            <a:extLst>
              <a:ext uri="{FF2B5EF4-FFF2-40B4-BE49-F238E27FC236}">
                <a16:creationId xmlns:a16="http://schemas.microsoft.com/office/drawing/2014/main" id="{4B40029C-7165-4E95-ACED-C70A72BF5366}"/>
              </a:ext>
            </a:extLst>
          </p:cNvPr>
          <p:cNvSpPr>
            <a:spLocks noGrp="1"/>
          </p:cNvSpPr>
          <p:nvPr>
            <p:ph type="title"/>
          </p:nvPr>
        </p:nvSpPr>
        <p:spPr/>
        <p:txBody>
          <a:bodyPr/>
          <a:lstStyle/>
          <a:p>
            <a:r>
              <a:rPr lang="en-US" dirty="0"/>
              <a:t>How do we decide how to distribute the updates?</a:t>
            </a:r>
          </a:p>
        </p:txBody>
      </p:sp>
      <p:pic>
        <p:nvPicPr>
          <p:cNvPr id="4" name="Content Placeholder 3">
            <a:extLst>
              <a:ext uri="{FF2B5EF4-FFF2-40B4-BE49-F238E27FC236}">
                <a16:creationId xmlns:a16="http://schemas.microsoft.com/office/drawing/2014/main" id="{FB2F0B6B-43D2-47DC-8221-C33EC9CDEF9F}"/>
              </a:ext>
            </a:extLst>
          </p:cNvPr>
          <p:cNvPicPr>
            <a:picLocks noGrp="1" noChangeAspect="1"/>
          </p:cNvPicPr>
          <p:nvPr>
            <p:ph idx="1"/>
          </p:nvPr>
        </p:nvPicPr>
        <p:blipFill>
          <a:blip r:embed="rId4"/>
          <a:stretch>
            <a:fillRect/>
          </a:stretch>
        </p:blipFill>
        <p:spPr>
          <a:xfrm>
            <a:off x="4255585" y="2708281"/>
            <a:ext cx="3277928" cy="3702276"/>
          </a:xfrm>
          <a:prstGeom prst="rect">
            <a:avLst/>
          </a:prstGeom>
        </p:spPr>
      </p:pic>
      <p:sp>
        <p:nvSpPr>
          <p:cNvPr id="5" name="TextBox 4">
            <a:extLst>
              <a:ext uri="{FF2B5EF4-FFF2-40B4-BE49-F238E27FC236}">
                <a16:creationId xmlns:a16="http://schemas.microsoft.com/office/drawing/2014/main" id="{4F8D49E8-4A1E-430B-946F-CFB232EAA6A6}"/>
              </a:ext>
            </a:extLst>
          </p:cNvPr>
          <p:cNvSpPr txBox="1"/>
          <p:nvPr/>
        </p:nvSpPr>
        <p:spPr bwMode="gray">
          <a:xfrm>
            <a:off x="243280" y="914400"/>
            <a:ext cx="11887267" cy="972168"/>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u="sng" dirty="0"/>
              <a:t>Goal</a:t>
            </a:r>
            <a:r>
              <a:rPr lang="en-US" dirty="0"/>
              <a:t>: Average over multiple steps, instead of only over a single step. Why?</a:t>
            </a:r>
          </a:p>
          <a:p>
            <a:pPr>
              <a:spcBef>
                <a:spcPts val="300"/>
              </a:spcBef>
              <a:spcAft>
                <a:spcPts val="300"/>
              </a:spcAft>
              <a:buClr>
                <a:schemeClr val="accent1"/>
              </a:buClr>
              <a:buSzPct val="90000"/>
            </a:pPr>
            <a:r>
              <a:rPr lang="en-US" u="sng" dirty="0"/>
              <a:t>Why?</a:t>
            </a:r>
            <a:r>
              <a:rPr lang="en-US" dirty="0"/>
              <a:t>: because after each step we can have an update, instead of wait for the end of the episode</a:t>
            </a:r>
          </a:p>
        </p:txBody>
      </p:sp>
      <p:pic>
        <p:nvPicPr>
          <p:cNvPr id="8" name="Picture 7">
            <a:extLst>
              <a:ext uri="{FF2B5EF4-FFF2-40B4-BE49-F238E27FC236}">
                <a16:creationId xmlns:a16="http://schemas.microsoft.com/office/drawing/2014/main" id="{C66C1A46-D600-453D-B24A-78CBD7AEEEC1}"/>
              </a:ext>
            </a:extLst>
          </p:cNvPr>
          <p:cNvPicPr>
            <a:picLocks noChangeAspect="1"/>
          </p:cNvPicPr>
          <p:nvPr/>
        </p:nvPicPr>
        <p:blipFill>
          <a:blip r:embed="rId5"/>
          <a:stretch>
            <a:fillRect/>
          </a:stretch>
        </p:blipFill>
        <p:spPr>
          <a:xfrm>
            <a:off x="799121" y="2072082"/>
            <a:ext cx="1274549" cy="4148923"/>
          </a:xfrm>
          <a:prstGeom prst="rect">
            <a:avLst/>
          </a:prstGeom>
        </p:spPr>
      </p:pic>
      <p:pic>
        <p:nvPicPr>
          <p:cNvPr id="9" name="Picture 8">
            <a:extLst>
              <a:ext uri="{FF2B5EF4-FFF2-40B4-BE49-F238E27FC236}">
                <a16:creationId xmlns:a16="http://schemas.microsoft.com/office/drawing/2014/main" id="{A6A5C4B3-BAEE-49AA-ACAA-7798457E363F}"/>
              </a:ext>
            </a:extLst>
          </p:cNvPr>
          <p:cNvPicPr>
            <a:picLocks noChangeAspect="1"/>
          </p:cNvPicPr>
          <p:nvPr/>
        </p:nvPicPr>
        <p:blipFill>
          <a:blip r:embed="rId6"/>
          <a:stretch>
            <a:fillRect/>
          </a:stretch>
        </p:blipFill>
        <p:spPr>
          <a:xfrm>
            <a:off x="0" y="4863431"/>
            <a:ext cx="1765053" cy="769206"/>
          </a:xfrm>
          <a:prstGeom prst="rect">
            <a:avLst/>
          </a:prstGeom>
        </p:spPr>
      </p:pic>
      <p:pic>
        <p:nvPicPr>
          <p:cNvPr id="10" name="Picture 9">
            <a:extLst>
              <a:ext uri="{FF2B5EF4-FFF2-40B4-BE49-F238E27FC236}">
                <a16:creationId xmlns:a16="http://schemas.microsoft.com/office/drawing/2014/main" id="{6BB16885-1524-4D62-BBCF-4DAC9F6E1B88}"/>
              </a:ext>
            </a:extLst>
          </p:cNvPr>
          <p:cNvPicPr>
            <a:picLocks noChangeAspect="1"/>
          </p:cNvPicPr>
          <p:nvPr/>
        </p:nvPicPr>
        <p:blipFill>
          <a:blip r:embed="rId7"/>
          <a:stretch>
            <a:fillRect/>
          </a:stretch>
        </p:blipFill>
        <p:spPr>
          <a:xfrm>
            <a:off x="7936416" y="2846567"/>
            <a:ext cx="3932212" cy="3629734"/>
          </a:xfrm>
          <a:prstGeom prst="rect">
            <a:avLst/>
          </a:prstGeom>
        </p:spPr>
      </p:pic>
      <p:sp>
        <p:nvSpPr>
          <p:cNvPr id="11" name="TextBox 10">
            <a:extLst>
              <a:ext uri="{FF2B5EF4-FFF2-40B4-BE49-F238E27FC236}">
                <a16:creationId xmlns:a16="http://schemas.microsoft.com/office/drawing/2014/main" id="{E67FA666-D8F3-4F75-A052-2DF16A9F8640}"/>
              </a:ext>
            </a:extLst>
          </p:cNvPr>
          <p:cNvSpPr txBox="1"/>
          <p:nvPr/>
        </p:nvSpPr>
        <p:spPr bwMode="gray">
          <a:xfrm>
            <a:off x="6225062" y="2191269"/>
            <a:ext cx="3422708" cy="469783"/>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b="1" dirty="0"/>
              <a:t>How do we generalize this?</a:t>
            </a:r>
          </a:p>
        </p:txBody>
      </p:sp>
      <p:sp>
        <p:nvSpPr>
          <p:cNvPr id="12" name="Right Brace 11">
            <a:extLst>
              <a:ext uri="{FF2B5EF4-FFF2-40B4-BE49-F238E27FC236}">
                <a16:creationId xmlns:a16="http://schemas.microsoft.com/office/drawing/2014/main" id="{601F75F8-1284-4629-8DA3-D30240D6AD53}"/>
              </a:ext>
            </a:extLst>
          </p:cNvPr>
          <p:cNvSpPr/>
          <p:nvPr/>
        </p:nvSpPr>
        <p:spPr bwMode="gray">
          <a:xfrm rot="7892803">
            <a:off x="5129558" y="3884448"/>
            <a:ext cx="359752" cy="3229078"/>
          </a:xfrm>
          <a:prstGeom prst="righ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204422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B2A11-CBBB-47C5-A501-FC646E0FE139}"/>
              </a:ext>
            </a:extLst>
          </p:cNvPr>
          <p:cNvSpPr>
            <a:spLocks noGrp="1"/>
          </p:cNvSpPr>
          <p:nvPr>
            <p:ph type="title"/>
          </p:nvPr>
        </p:nvSpPr>
        <p:spPr/>
        <p:txBody>
          <a:bodyPr/>
          <a:lstStyle/>
          <a:p>
            <a:r>
              <a:rPr lang="en-US" dirty="0"/>
              <a:t>Eligibility Traces</a:t>
            </a:r>
          </a:p>
        </p:txBody>
      </p:sp>
      <p:sp>
        <p:nvSpPr>
          <p:cNvPr id="3" name="Content Placeholder 2">
            <a:extLst>
              <a:ext uri="{FF2B5EF4-FFF2-40B4-BE49-F238E27FC236}">
                <a16:creationId xmlns:a16="http://schemas.microsoft.com/office/drawing/2014/main" id="{D3B1F0FB-0BDE-4F3A-8BED-447C88905EDF}"/>
              </a:ext>
            </a:extLst>
          </p:cNvPr>
          <p:cNvSpPr>
            <a:spLocks noGrp="1"/>
          </p:cNvSpPr>
          <p:nvPr>
            <p:ph idx="1"/>
          </p:nvPr>
        </p:nvSpPr>
        <p:spPr>
          <a:xfrm>
            <a:off x="478369" y="1213308"/>
            <a:ext cx="11473384" cy="758156"/>
          </a:xfrm>
        </p:spPr>
        <p:txBody>
          <a:bodyPr/>
          <a:lstStyle/>
          <a:p>
            <a:r>
              <a:rPr lang="en-US" dirty="0"/>
              <a:t>What if I would like to give more credit to certain states w.r.t to their contribution to reward?</a:t>
            </a:r>
          </a:p>
          <a:p>
            <a:r>
              <a:rPr lang="en-US" dirty="0"/>
              <a:t>Two heuristics: Frequency of visits and Recency of visit</a:t>
            </a:r>
          </a:p>
        </p:txBody>
      </p:sp>
      <p:sp>
        <p:nvSpPr>
          <p:cNvPr id="6" name="Rectangle 5">
            <a:extLst>
              <a:ext uri="{FF2B5EF4-FFF2-40B4-BE49-F238E27FC236}">
                <a16:creationId xmlns:a16="http://schemas.microsoft.com/office/drawing/2014/main" id="{F3F82BD2-4DAE-4340-A4D7-FED749E30F69}"/>
              </a:ext>
            </a:extLst>
          </p:cNvPr>
          <p:cNvSpPr/>
          <p:nvPr/>
        </p:nvSpPr>
        <p:spPr>
          <a:xfrm>
            <a:off x="840996" y="2396787"/>
            <a:ext cx="3336170" cy="369332"/>
          </a:xfrm>
          <a:prstGeom prst="rect">
            <a:avLst/>
          </a:prstGeom>
        </p:spPr>
        <p:txBody>
          <a:bodyPr wrap="none">
            <a:spAutoFit/>
          </a:bodyPr>
          <a:lstStyle/>
          <a:p>
            <a:r>
              <a:rPr lang="en-US" dirty="0"/>
              <a:t>More credit frequent states</a:t>
            </a:r>
          </a:p>
        </p:txBody>
      </p:sp>
      <p:sp>
        <p:nvSpPr>
          <p:cNvPr id="7" name="Rectangle 6">
            <a:extLst>
              <a:ext uri="{FF2B5EF4-FFF2-40B4-BE49-F238E27FC236}">
                <a16:creationId xmlns:a16="http://schemas.microsoft.com/office/drawing/2014/main" id="{58FB06BA-CBB2-4878-AAA0-7EB0576B3273}"/>
              </a:ext>
            </a:extLst>
          </p:cNvPr>
          <p:cNvSpPr/>
          <p:nvPr/>
        </p:nvSpPr>
        <p:spPr>
          <a:xfrm>
            <a:off x="5887599" y="2396787"/>
            <a:ext cx="3397084" cy="369332"/>
          </a:xfrm>
          <a:prstGeom prst="rect">
            <a:avLst/>
          </a:prstGeom>
        </p:spPr>
        <p:txBody>
          <a:bodyPr wrap="none">
            <a:spAutoFit/>
          </a:bodyPr>
          <a:lstStyle/>
          <a:p>
            <a:r>
              <a:rPr lang="en-US" dirty="0"/>
              <a:t>More credit to recent states</a:t>
            </a:r>
          </a:p>
        </p:txBody>
      </p:sp>
      <p:sp>
        <p:nvSpPr>
          <p:cNvPr id="8" name="Rectangle 7">
            <a:extLst>
              <a:ext uri="{FF2B5EF4-FFF2-40B4-BE49-F238E27FC236}">
                <a16:creationId xmlns:a16="http://schemas.microsoft.com/office/drawing/2014/main" id="{78D00AD0-E58B-4DFE-8719-9FEDAF93DEB8}"/>
              </a:ext>
            </a:extLst>
          </p:cNvPr>
          <p:cNvSpPr/>
          <p:nvPr/>
        </p:nvSpPr>
        <p:spPr bwMode="gray">
          <a:xfrm>
            <a:off x="2447011" y="1971464"/>
            <a:ext cx="1964602"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9" name="Connector: Elbow 8">
            <a:extLst>
              <a:ext uri="{FF2B5EF4-FFF2-40B4-BE49-F238E27FC236}">
                <a16:creationId xmlns:a16="http://schemas.microsoft.com/office/drawing/2014/main" id="{422B5999-A772-4CCF-9331-7D9736C99DE1}"/>
              </a:ext>
            </a:extLst>
          </p:cNvPr>
          <p:cNvCxnSpPr>
            <a:cxnSpLocks/>
            <a:stCxn id="8" idx="2"/>
            <a:endCxn id="6" idx="0"/>
          </p:cNvCxnSpPr>
          <p:nvPr/>
        </p:nvCxnSpPr>
        <p:spPr bwMode="gray">
          <a:xfrm rot="5400000">
            <a:off x="2779396" y="1746870"/>
            <a:ext cx="379603" cy="920231"/>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997973B-3A57-41FD-8899-A9D4FCD971A0}"/>
              </a:ext>
            </a:extLst>
          </p:cNvPr>
          <p:cNvSpPr/>
          <p:nvPr/>
        </p:nvSpPr>
        <p:spPr bwMode="gray">
          <a:xfrm>
            <a:off x="5182645" y="2017184"/>
            <a:ext cx="1964602"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2" name="Connector: Elbow 11">
            <a:extLst>
              <a:ext uri="{FF2B5EF4-FFF2-40B4-BE49-F238E27FC236}">
                <a16:creationId xmlns:a16="http://schemas.microsoft.com/office/drawing/2014/main" id="{34824B24-5706-439B-851A-84A30A5F88A7}"/>
              </a:ext>
            </a:extLst>
          </p:cNvPr>
          <p:cNvCxnSpPr>
            <a:cxnSpLocks/>
            <a:stCxn id="11" idx="2"/>
            <a:endCxn id="7" idx="0"/>
          </p:cNvCxnSpPr>
          <p:nvPr/>
        </p:nvCxnSpPr>
        <p:spPr bwMode="gray">
          <a:xfrm rot="16200000" flipH="1">
            <a:off x="6708602" y="1519247"/>
            <a:ext cx="333883" cy="1421195"/>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7CEE7DB-7C37-4877-B0FD-24A38A159279}"/>
              </a:ext>
            </a:extLst>
          </p:cNvPr>
          <p:cNvSpPr/>
          <p:nvPr/>
        </p:nvSpPr>
        <p:spPr>
          <a:xfrm>
            <a:off x="478369" y="3073637"/>
            <a:ext cx="4126451" cy="369332"/>
          </a:xfrm>
          <a:prstGeom prst="rect">
            <a:avLst/>
          </a:prstGeom>
        </p:spPr>
        <p:txBody>
          <a:bodyPr wrap="none">
            <a:spAutoFit/>
          </a:bodyPr>
          <a:lstStyle/>
          <a:p>
            <a:r>
              <a:rPr lang="en-US" b="1" dirty="0"/>
              <a:t>Computing the Eligibility trace</a:t>
            </a:r>
          </a:p>
        </p:txBody>
      </p:sp>
      <p:pic>
        <p:nvPicPr>
          <p:cNvPr id="18" name="Picture 17">
            <a:extLst>
              <a:ext uri="{FF2B5EF4-FFF2-40B4-BE49-F238E27FC236}">
                <a16:creationId xmlns:a16="http://schemas.microsoft.com/office/drawing/2014/main" id="{7FF1D728-8919-4E1F-828E-A3B213662DA5}"/>
              </a:ext>
            </a:extLst>
          </p:cNvPr>
          <p:cNvPicPr>
            <a:picLocks noChangeAspect="1"/>
          </p:cNvPicPr>
          <p:nvPr/>
        </p:nvPicPr>
        <p:blipFill>
          <a:blip r:embed="rId2"/>
          <a:stretch>
            <a:fillRect/>
          </a:stretch>
        </p:blipFill>
        <p:spPr>
          <a:xfrm>
            <a:off x="5182645" y="3776058"/>
            <a:ext cx="4905338" cy="1018089"/>
          </a:xfrm>
          <a:prstGeom prst="rect">
            <a:avLst/>
          </a:prstGeom>
        </p:spPr>
      </p:pic>
      <p:pic>
        <p:nvPicPr>
          <p:cNvPr id="19" name="Picture 18">
            <a:extLst>
              <a:ext uri="{FF2B5EF4-FFF2-40B4-BE49-F238E27FC236}">
                <a16:creationId xmlns:a16="http://schemas.microsoft.com/office/drawing/2014/main" id="{0C96ABCC-BAAB-4E2B-9CE3-C4DECEF56A95}"/>
              </a:ext>
            </a:extLst>
          </p:cNvPr>
          <p:cNvPicPr>
            <a:picLocks noChangeAspect="1"/>
          </p:cNvPicPr>
          <p:nvPr/>
        </p:nvPicPr>
        <p:blipFill>
          <a:blip r:embed="rId3"/>
          <a:stretch>
            <a:fillRect/>
          </a:stretch>
        </p:blipFill>
        <p:spPr>
          <a:xfrm>
            <a:off x="256261" y="3498960"/>
            <a:ext cx="4381500" cy="1771650"/>
          </a:xfrm>
          <a:prstGeom prst="rect">
            <a:avLst/>
          </a:prstGeom>
        </p:spPr>
      </p:pic>
      <p:sp>
        <p:nvSpPr>
          <p:cNvPr id="20" name="Rectangle 19">
            <a:extLst>
              <a:ext uri="{FF2B5EF4-FFF2-40B4-BE49-F238E27FC236}">
                <a16:creationId xmlns:a16="http://schemas.microsoft.com/office/drawing/2014/main" id="{D723F162-A62A-4DF0-8637-E9FA28EC041E}"/>
              </a:ext>
            </a:extLst>
          </p:cNvPr>
          <p:cNvSpPr/>
          <p:nvPr/>
        </p:nvSpPr>
        <p:spPr>
          <a:xfrm>
            <a:off x="1475946" y="4970465"/>
            <a:ext cx="1713931" cy="369332"/>
          </a:xfrm>
          <a:prstGeom prst="rect">
            <a:avLst/>
          </a:prstGeom>
        </p:spPr>
        <p:txBody>
          <a:bodyPr wrap="none">
            <a:spAutoFit/>
          </a:bodyPr>
          <a:lstStyle/>
          <a:p>
            <a:r>
              <a:rPr lang="en-US" dirty="0"/>
              <a:t>Times visited</a:t>
            </a:r>
          </a:p>
        </p:txBody>
      </p:sp>
      <p:pic>
        <p:nvPicPr>
          <p:cNvPr id="23" name="Picture 22">
            <a:extLst>
              <a:ext uri="{FF2B5EF4-FFF2-40B4-BE49-F238E27FC236}">
                <a16:creationId xmlns:a16="http://schemas.microsoft.com/office/drawing/2014/main" id="{5AA6F05F-B116-4B84-9AD0-6FA4EC2D0AE2}"/>
              </a:ext>
            </a:extLst>
          </p:cNvPr>
          <p:cNvPicPr>
            <a:picLocks noChangeAspect="1"/>
          </p:cNvPicPr>
          <p:nvPr/>
        </p:nvPicPr>
        <p:blipFill>
          <a:blip r:embed="rId4"/>
          <a:stretch>
            <a:fillRect/>
          </a:stretch>
        </p:blipFill>
        <p:spPr>
          <a:xfrm>
            <a:off x="5150903" y="5047681"/>
            <a:ext cx="5333117" cy="933669"/>
          </a:xfrm>
          <a:prstGeom prst="rect">
            <a:avLst/>
          </a:prstGeom>
        </p:spPr>
      </p:pic>
    </p:spTree>
    <p:extLst>
      <p:ext uri="{BB962C8B-B14F-4D97-AF65-F5344CB8AC3E}">
        <p14:creationId xmlns:p14="http://schemas.microsoft.com/office/powerpoint/2010/main" val="1899004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11" grpId="0" animBg="1"/>
      <p:bldP spid="17" grpId="0"/>
      <p:bldP spid="2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9A854-56BA-403E-AD1D-845521D64942}"/>
              </a:ext>
            </a:extLst>
          </p:cNvPr>
          <p:cNvSpPr>
            <a:spLocks noGrp="1"/>
          </p:cNvSpPr>
          <p:nvPr>
            <p:ph type="title"/>
          </p:nvPr>
        </p:nvSpPr>
        <p:spPr/>
        <p:txBody>
          <a:bodyPr/>
          <a:lstStyle/>
          <a:p>
            <a:r>
              <a:rPr lang="en-US" dirty="0"/>
              <a:t>Intuitions and the algorithm</a:t>
            </a:r>
          </a:p>
        </p:txBody>
      </p:sp>
      <p:pic>
        <p:nvPicPr>
          <p:cNvPr id="5" name="Picture 4">
            <a:extLst>
              <a:ext uri="{FF2B5EF4-FFF2-40B4-BE49-F238E27FC236}">
                <a16:creationId xmlns:a16="http://schemas.microsoft.com/office/drawing/2014/main" id="{A708BC82-FD58-4F44-BFC4-A00FA260A608}"/>
              </a:ext>
            </a:extLst>
          </p:cNvPr>
          <p:cNvPicPr>
            <a:picLocks noChangeAspect="1"/>
          </p:cNvPicPr>
          <p:nvPr/>
        </p:nvPicPr>
        <p:blipFill>
          <a:blip r:embed="rId2"/>
          <a:stretch>
            <a:fillRect/>
          </a:stretch>
        </p:blipFill>
        <p:spPr>
          <a:xfrm>
            <a:off x="5056471" y="2901102"/>
            <a:ext cx="6933026" cy="3956898"/>
          </a:xfrm>
          <a:prstGeom prst="rect">
            <a:avLst/>
          </a:prstGeom>
        </p:spPr>
      </p:pic>
      <p:pic>
        <p:nvPicPr>
          <p:cNvPr id="6" name="Picture 5">
            <a:extLst>
              <a:ext uri="{FF2B5EF4-FFF2-40B4-BE49-F238E27FC236}">
                <a16:creationId xmlns:a16="http://schemas.microsoft.com/office/drawing/2014/main" id="{8A54F2FC-3B88-4065-AEE2-14B99ABB8CEC}"/>
              </a:ext>
            </a:extLst>
          </p:cNvPr>
          <p:cNvPicPr>
            <a:picLocks noChangeAspect="1"/>
          </p:cNvPicPr>
          <p:nvPr/>
        </p:nvPicPr>
        <p:blipFill>
          <a:blip r:embed="rId3"/>
          <a:stretch>
            <a:fillRect/>
          </a:stretch>
        </p:blipFill>
        <p:spPr>
          <a:xfrm>
            <a:off x="313976" y="805602"/>
            <a:ext cx="7067550" cy="2095500"/>
          </a:xfrm>
          <a:prstGeom prst="rect">
            <a:avLst/>
          </a:prstGeom>
        </p:spPr>
      </p:pic>
    </p:spTree>
    <p:extLst>
      <p:ext uri="{BB962C8B-B14F-4D97-AF65-F5344CB8AC3E}">
        <p14:creationId xmlns:p14="http://schemas.microsoft.com/office/powerpoint/2010/main" val="18716771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D35E3-A301-4C75-AAD5-819AF44EBF10}"/>
              </a:ext>
            </a:extLst>
          </p:cNvPr>
          <p:cNvSpPr>
            <a:spLocks noGrp="1"/>
          </p:cNvSpPr>
          <p:nvPr>
            <p:ph type="title"/>
          </p:nvPr>
        </p:nvSpPr>
        <p:spPr/>
        <p:txBody>
          <a:bodyPr/>
          <a:lstStyle/>
          <a:p>
            <a:r>
              <a:rPr lang="en-US" dirty="0"/>
              <a:t>N-Step Sarsa  TD(</a:t>
            </a:r>
            <a:r>
              <a:rPr lang="el-GR" dirty="0"/>
              <a:t>λ</a:t>
            </a:r>
            <a:r>
              <a:rPr lang="en-US" dirty="0"/>
              <a:t>)</a:t>
            </a:r>
          </a:p>
        </p:txBody>
      </p:sp>
      <p:pic>
        <p:nvPicPr>
          <p:cNvPr id="5" name="Picture 4">
            <a:extLst>
              <a:ext uri="{FF2B5EF4-FFF2-40B4-BE49-F238E27FC236}">
                <a16:creationId xmlns:a16="http://schemas.microsoft.com/office/drawing/2014/main" id="{6920A2AA-BF1C-4329-8530-04955741E512}"/>
              </a:ext>
            </a:extLst>
          </p:cNvPr>
          <p:cNvPicPr>
            <a:picLocks noChangeAspect="1"/>
          </p:cNvPicPr>
          <p:nvPr/>
        </p:nvPicPr>
        <p:blipFill>
          <a:blip r:embed="rId2"/>
          <a:stretch>
            <a:fillRect/>
          </a:stretch>
        </p:blipFill>
        <p:spPr>
          <a:xfrm>
            <a:off x="0" y="1314641"/>
            <a:ext cx="10073255" cy="542667"/>
          </a:xfrm>
          <a:prstGeom prst="rect">
            <a:avLst/>
          </a:prstGeom>
        </p:spPr>
      </p:pic>
      <p:pic>
        <p:nvPicPr>
          <p:cNvPr id="6" name="Picture 5">
            <a:extLst>
              <a:ext uri="{FF2B5EF4-FFF2-40B4-BE49-F238E27FC236}">
                <a16:creationId xmlns:a16="http://schemas.microsoft.com/office/drawing/2014/main" id="{DB3B01F6-72A2-41ED-98F1-96076B23CB9A}"/>
              </a:ext>
            </a:extLst>
          </p:cNvPr>
          <p:cNvPicPr>
            <a:picLocks noChangeAspect="1"/>
          </p:cNvPicPr>
          <p:nvPr/>
        </p:nvPicPr>
        <p:blipFill>
          <a:blip r:embed="rId3"/>
          <a:stretch>
            <a:fillRect/>
          </a:stretch>
        </p:blipFill>
        <p:spPr>
          <a:xfrm>
            <a:off x="0" y="870318"/>
            <a:ext cx="10593371" cy="482693"/>
          </a:xfrm>
          <a:prstGeom prst="rect">
            <a:avLst/>
          </a:prstGeom>
        </p:spPr>
      </p:pic>
      <p:pic>
        <p:nvPicPr>
          <p:cNvPr id="7" name="Picture 6">
            <a:extLst>
              <a:ext uri="{FF2B5EF4-FFF2-40B4-BE49-F238E27FC236}">
                <a16:creationId xmlns:a16="http://schemas.microsoft.com/office/drawing/2014/main" id="{3731179A-9E84-4ABD-ABBC-EC6D5C417374}"/>
              </a:ext>
            </a:extLst>
          </p:cNvPr>
          <p:cNvPicPr>
            <a:picLocks noChangeAspect="1"/>
          </p:cNvPicPr>
          <p:nvPr/>
        </p:nvPicPr>
        <p:blipFill>
          <a:blip r:embed="rId4"/>
          <a:stretch>
            <a:fillRect/>
          </a:stretch>
        </p:blipFill>
        <p:spPr>
          <a:xfrm>
            <a:off x="10680060" y="985040"/>
            <a:ext cx="606765" cy="329601"/>
          </a:xfrm>
          <a:prstGeom prst="rect">
            <a:avLst/>
          </a:prstGeom>
        </p:spPr>
      </p:pic>
      <p:pic>
        <p:nvPicPr>
          <p:cNvPr id="9" name="Picture 8">
            <a:extLst>
              <a:ext uri="{FF2B5EF4-FFF2-40B4-BE49-F238E27FC236}">
                <a16:creationId xmlns:a16="http://schemas.microsoft.com/office/drawing/2014/main" id="{4764F2CF-CE5B-4AFB-AAF6-35F13152DA81}"/>
              </a:ext>
            </a:extLst>
          </p:cNvPr>
          <p:cNvPicPr>
            <a:picLocks noChangeAspect="1"/>
          </p:cNvPicPr>
          <p:nvPr/>
        </p:nvPicPr>
        <p:blipFill>
          <a:blip r:embed="rId5"/>
          <a:stretch>
            <a:fillRect/>
          </a:stretch>
        </p:blipFill>
        <p:spPr>
          <a:xfrm>
            <a:off x="2577063" y="1863640"/>
            <a:ext cx="5974344" cy="4908855"/>
          </a:xfrm>
          <a:prstGeom prst="rect">
            <a:avLst/>
          </a:prstGeom>
        </p:spPr>
      </p:pic>
      <p:cxnSp>
        <p:nvCxnSpPr>
          <p:cNvPr id="4" name="Straight Connector 3">
            <a:extLst>
              <a:ext uri="{FF2B5EF4-FFF2-40B4-BE49-F238E27FC236}">
                <a16:creationId xmlns:a16="http://schemas.microsoft.com/office/drawing/2014/main" id="{110B6DE3-D0AD-437C-B206-53A5535B9E7F}"/>
              </a:ext>
            </a:extLst>
          </p:cNvPr>
          <p:cNvCxnSpPr/>
          <p:nvPr/>
        </p:nvCxnSpPr>
        <p:spPr bwMode="gray">
          <a:xfrm>
            <a:off x="3431097" y="5889072"/>
            <a:ext cx="1887523" cy="0"/>
          </a:xfrm>
          <a:prstGeom prst="line">
            <a:avLst/>
          </a:prstGeo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970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D35E3-A301-4C75-AAD5-819AF44EBF10}"/>
              </a:ext>
            </a:extLst>
          </p:cNvPr>
          <p:cNvSpPr>
            <a:spLocks noGrp="1"/>
          </p:cNvSpPr>
          <p:nvPr>
            <p:ph type="title"/>
          </p:nvPr>
        </p:nvSpPr>
        <p:spPr/>
        <p:txBody>
          <a:bodyPr/>
          <a:lstStyle/>
          <a:p>
            <a:r>
              <a:rPr lang="en-US" dirty="0"/>
              <a:t>N-Step Q-Learning  TD(</a:t>
            </a:r>
            <a:r>
              <a:rPr lang="el-GR" dirty="0"/>
              <a:t>λ</a:t>
            </a:r>
            <a:r>
              <a:rPr lang="en-US" dirty="0"/>
              <a:t>)</a:t>
            </a:r>
          </a:p>
        </p:txBody>
      </p:sp>
      <p:pic>
        <p:nvPicPr>
          <p:cNvPr id="5" name="Picture 4">
            <a:extLst>
              <a:ext uri="{FF2B5EF4-FFF2-40B4-BE49-F238E27FC236}">
                <a16:creationId xmlns:a16="http://schemas.microsoft.com/office/drawing/2014/main" id="{6920A2AA-BF1C-4329-8530-04955741E512}"/>
              </a:ext>
            </a:extLst>
          </p:cNvPr>
          <p:cNvPicPr>
            <a:picLocks noChangeAspect="1"/>
          </p:cNvPicPr>
          <p:nvPr/>
        </p:nvPicPr>
        <p:blipFill>
          <a:blip r:embed="rId2"/>
          <a:stretch>
            <a:fillRect/>
          </a:stretch>
        </p:blipFill>
        <p:spPr>
          <a:xfrm>
            <a:off x="0" y="1314642"/>
            <a:ext cx="5251011" cy="282883"/>
          </a:xfrm>
          <a:prstGeom prst="rect">
            <a:avLst/>
          </a:prstGeom>
        </p:spPr>
      </p:pic>
      <p:pic>
        <p:nvPicPr>
          <p:cNvPr id="6" name="Picture 5">
            <a:extLst>
              <a:ext uri="{FF2B5EF4-FFF2-40B4-BE49-F238E27FC236}">
                <a16:creationId xmlns:a16="http://schemas.microsoft.com/office/drawing/2014/main" id="{DB3B01F6-72A2-41ED-98F1-96076B23CB9A}"/>
              </a:ext>
            </a:extLst>
          </p:cNvPr>
          <p:cNvPicPr>
            <a:picLocks noChangeAspect="1"/>
          </p:cNvPicPr>
          <p:nvPr/>
        </p:nvPicPr>
        <p:blipFill>
          <a:blip r:embed="rId3"/>
          <a:stretch>
            <a:fillRect/>
          </a:stretch>
        </p:blipFill>
        <p:spPr>
          <a:xfrm>
            <a:off x="1" y="870318"/>
            <a:ext cx="5251010" cy="239265"/>
          </a:xfrm>
          <a:prstGeom prst="rect">
            <a:avLst/>
          </a:prstGeom>
        </p:spPr>
      </p:pic>
      <p:pic>
        <p:nvPicPr>
          <p:cNvPr id="7" name="Picture 6">
            <a:extLst>
              <a:ext uri="{FF2B5EF4-FFF2-40B4-BE49-F238E27FC236}">
                <a16:creationId xmlns:a16="http://schemas.microsoft.com/office/drawing/2014/main" id="{3731179A-9E84-4ABD-ABBC-EC6D5C417374}"/>
              </a:ext>
            </a:extLst>
          </p:cNvPr>
          <p:cNvPicPr>
            <a:picLocks noChangeAspect="1"/>
          </p:cNvPicPr>
          <p:nvPr/>
        </p:nvPicPr>
        <p:blipFill>
          <a:blip r:embed="rId4"/>
          <a:stretch>
            <a:fillRect/>
          </a:stretch>
        </p:blipFill>
        <p:spPr>
          <a:xfrm>
            <a:off x="10680060" y="985040"/>
            <a:ext cx="606765" cy="329601"/>
          </a:xfrm>
          <a:prstGeom prst="rect">
            <a:avLst/>
          </a:prstGeom>
        </p:spPr>
      </p:pic>
      <p:cxnSp>
        <p:nvCxnSpPr>
          <p:cNvPr id="4" name="Straight Connector 3">
            <a:extLst>
              <a:ext uri="{FF2B5EF4-FFF2-40B4-BE49-F238E27FC236}">
                <a16:creationId xmlns:a16="http://schemas.microsoft.com/office/drawing/2014/main" id="{110B6DE3-D0AD-437C-B206-53A5535B9E7F}"/>
              </a:ext>
            </a:extLst>
          </p:cNvPr>
          <p:cNvCxnSpPr/>
          <p:nvPr/>
        </p:nvCxnSpPr>
        <p:spPr bwMode="gray">
          <a:xfrm>
            <a:off x="3431097" y="5889072"/>
            <a:ext cx="1887523" cy="0"/>
          </a:xfrm>
          <a:prstGeom prst="line">
            <a:avLst/>
          </a:prstGeom>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9F19C04-E2AC-4C03-AC12-4868A606A5EF}"/>
              </a:ext>
            </a:extLst>
          </p:cNvPr>
          <p:cNvPicPr>
            <a:picLocks noChangeAspect="1"/>
          </p:cNvPicPr>
          <p:nvPr/>
        </p:nvPicPr>
        <p:blipFill>
          <a:blip r:embed="rId5"/>
          <a:stretch>
            <a:fillRect/>
          </a:stretch>
        </p:blipFill>
        <p:spPr>
          <a:xfrm>
            <a:off x="5777879" y="0"/>
            <a:ext cx="6339926" cy="6858000"/>
          </a:xfrm>
          <a:prstGeom prst="rect">
            <a:avLst/>
          </a:prstGeom>
        </p:spPr>
      </p:pic>
    </p:spTree>
    <p:extLst>
      <p:ext uri="{BB962C8B-B14F-4D97-AF65-F5344CB8AC3E}">
        <p14:creationId xmlns:p14="http://schemas.microsoft.com/office/powerpoint/2010/main" val="1636215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C81A0-6483-4744-A0AB-61233EB0E8F9}"/>
              </a:ext>
            </a:extLst>
          </p:cNvPr>
          <p:cNvSpPr>
            <a:spLocks noGrp="1"/>
          </p:cNvSpPr>
          <p:nvPr>
            <p:ph type="title"/>
          </p:nvPr>
        </p:nvSpPr>
        <p:spPr/>
        <p:txBody>
          <a:bodyPr/>
          <a:lstStyle/>
          <a:p>
            <a:r>
              <a:rPr lang="pt-BR" dirty="0"/>
              <a:t>Double Q-Learning</a:t>
            </a:r>
            <a:endParaRPr lang="en-US" dirty="0"/>
          </a:p>
        </p:txBody>
      </p:sp>
      <p:sp>
        <p:nvSpPr>
          <p:cNvPr id="5" name="Content Placeholder 2">
            <a:extLst>
              <a:ext uri="{FF2B5EF4-FFF2-40B4-BE49-F238E27FC236}">
                <a16:creationId xmlns:a16="http://schemas.microsoft.com/office/drawing/2014/main" id="{F202ED6C-A8A3-4C89-8FC2-4B83669724DF}"/>
              </a:ext>
            </a:extLst>
          </p:cNvPr>
          <p:cNvSpPr txBox="1">
            <a:spLocks/>
          </p:cNvSpPr>
          <p:nvPr/>
        </p:nvSpPr>
        <p:spPr bwMode="gray">
          <a:xfrm>
            <a:off x="613659" y="1103544"/>
            <a:ext cx="11473384" cy="309315"/>
          </a:xfrm>
          <a:prstGeom prst="rect">
            <a:avLst/>
          </a:prstGeom>
        </p:spPr>
        <p:txBody>
          <a:bodyPr vert="horz"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en-US" b="1" dirty="0"/>
              <a:t>Problem</a:t>
            </a:r>
            <a:r>
              <a:rPr lang="en-US" dirty="0"/>
              <a:t>: Q-Learning is biased towards </a:t>
            </a:r>
            <a:r>
              <a:rPr lang="en-US" dirty="0">
                <a:solidFill>
                  <a:srgbClr val="C00000"/>
                </a:solidFill>
              </a:rPr>
              <a:t>over-estimated</a:t>
            </a:r>
            <a:r>
              <a:rPr lang="en-US" dirty="0"/>
              <a:t> values</a:t>
            </a:r>
          </a:p>
        </p:txBody>
      </p:sp>
      <p:pic>
        <p:nvPicPr>
          <p:cNvPr id="20" name="Picture 19">
            <a:extLst>
              <a:ext uri="{FF2B5EF4-FFF2-40B4-BE49-F238E27FC236}">
                <a16:creationId xmlns:a16="http://schemas.microsoft.com/office/drawing/2014/main" id="{4716F01F-BA1B-4223-9BFA-4590D947B45C}"/>
              </a:ext>
            </a:extLst>
          </p:cNvPr>
          <p:cNvPicPr>
            <a:picLocks noChangeAspect="1"/>
          </p:cNvPicPr>
          <p:nvPr/>
        </p:nvPicPr>
        <p:blipFill>
          <a:blip r:embed="rId3"/>
          <a:stretch>
            <a:fillRect/>
          </a:stretch>
        </p:blipFill>
        <p:spPr>
          <a:xfrm>
            <a:off x="806361" y="1493892"/>
            <a:ext cx="6979641" cy="524952"/>
          </a:xfrm>
          <a:prstGeom prst="rect">
            <a:avLst/>
          </a:prstGeom>
        </p:spPr>
      </p:pic>
      <p:pic>
        <p:nvPicPr>
          <p:cNvPr id="21" name="Picture 20">
            <a:extLst>
              <a:ext uri="{FF2B5EF4-FFF2-40B4-BE49-F238E27FC236}">
                <a16:creationId xmlns:a16="http://schemas.microsoft.com/office/drawing/2014/main" id="{A72848B9-D7E8-4A45-8029-2F9225DAF21E}"/>
              </a:ext>
            </a:extLst>
          </p:cNvPr>
          <p:cNvPicPr>
            <a:picLocks noChangeAspect="1"/>
          </p:cNvPicPr>
          <p:nvPr/>
        </p:nvPicPr>
        <p:blipFill>
          <a:blip r:embed="rId4"/>
          <a:stretch>
            <a:fillRect/>
          </a:stretch>
        </p:blipFill>
        <p:spPr>
          <a:xfrm>
            <a:off x="1455736" y="2460736"/>
            <a:ext cx="8472751" cy="581038"/>
          </a:xfrm>
          <a:prstGeom prst="rect">
            <a:avLst/>
          </a:prstGeom>
        </p:spPr>
      </p:pic>
      <p:sp>
        <p:nvSpPr>
          <p:cNvPr id="22" name="Rectangle 21">
            <a:extLst>
              <a:ext uri="{FF2B5EF4-FFF2-40B4-BE49-F238E27FC236}">
                <a16:creationId xmlns:a16="http://schemas.microsoft.com/office/drawing/2014/main" id="{45AA7991-4D78-4363-ADC1-5018079144D6}"/>
              </a:ext>
            </a:extLst>
          </p:cNvPr>
          <p:cNvSpPr/>
          <p:nvPr/>
        </p:nvSpPr>
        <p:spPr bwMode="gray">
          <a:xfrm flipV="1">
            <a:off x="4582776" y="2000154"/>
            <a:ext cx="169997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4" name="Rectangle 23">
            <a:extLst>
              <a:ext uri="{FF2B5EF4-FFF2-40B4-BE49-F238E27FC236}">
                <a16:creationId xmlns:a16="http://schemas.microsoft.com/office/drawing/2014/main" id="{FE0046AF-A1C5-41BA-AC3D-25E48034C45D}"/>
              </a:ext>
            </a:extLst>
          </p:cNvPr>
          <p:cNvSpPr/>
          <p:nvPr/>
        </p:nvSpPr>
        <p:spPr bwMode="gray">
          <a:xfrm flipV="1">
            <a:off x="4924648" y="2555285"/>
            <a:ext cx="2927448" cy="391618"/>
          </a:xfrm>
          <a:prstGeom prst="rect">
            <a:avLst/>
          </a:prstGeom>
          <a:solidFill>
            <a:srgbClr val="B1063A">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pic>
        <p:nvPicPr>
          <p:cNvPr id="25" name="Picture 24">
            <a:extLst>
              <a:ext uri="{FF2B5EF4-FFF2-40B4-BE49-F238E27FC236}">
                <a16:creationId xmlns:a16="http://schemas.microsoft.com/office/drawing/2014/main" id="{0C49799A-0AA1-454A-9B06-602D4ED62278}"/>
              </a:ext>
            </a:extLst>
          </p:cNvPr>
          <p:cNvPicPr>
            <a:picLocks noChangeAspect="1"/>
          </p:cNvPicPr>
          <p:nvPr/>
        </p:nvPicPr>
        <p:blipFill>
          <a:blip r:embed="rId5"/>
          <a:stretch>
            <a:fillRect/>
          </a:stretch>
        </p:blipFill>
        <p:spPr>
          <a:xfrm>
            <a:off x="127097" y="3161964"/>
            <a:ext cx="7020324" cy="3696036"/>
          </a:xfrm>
          <a:prstGeom prst="rect">
            <a:avLst/>
          </a:prstGeom>
        </p:spPr>
      </p:pic>
      <p:sp>
        <p:nvSpPr>
          <p:cNvPr id="27" name="TextBox 26">
            <a:extLst>
              <a:ext uri="{FF2B5EF4-FFF2-40B4-BE49-F238E27FC236}">
                <a16:creationId xmlns:a16="http://schemas.microsoft.com/office/drawing/2014/main" id="{FD2A4BA4-88D3-430F-859C-1AB70B8AC8D5}"/>
              </a:ext>
            </a:extLst>
          </p:cNvPr>
          <p:cNvSpPr txBox="1"/>
          <p:nvPr/>
        </p:nvSpPr>
        <p:spPr bwMode="gray">
          <a:xfrm>
            <a:off x="7453311" y="5854816"/>
            <a:ext cx="3531383" cy="820388"/>
          </a:xfrm>
          <a:prstGeom prst="rect">
            <a:avLst/>
          </a:prstGeom>
          <a:noFill/>
        </p:spPr>
        <p:txBody>
          <a:bodyPr wrap="square" lIns="0" tIns="0" rIns="0" bIns="0" rtlCol="0">
            <a:noAutofit/>
          </a:bodyPr>
          <a:lstStyle/>
          <a:p>
            <a:r>
              <a:rPr lang="pt-BR" sz="1600" dirty="0"/>
              <a:t>At each step pick randomly one of the Q-Functions to update using Q1 or Q2.</a:t>
            </a:r>
          </a:p>
        </p:txBody>
      </p:sp>
      <p:sp>
        <p:nvSpPr>
          <p:cNvPr id="32" name="Right Brace 31">
            <a:extLst>
              <a:ext uri="{FF2B5EF4-FFF2-40B4-BE49-F238E27FC236}">
                <a16:creationId xmlns:a16="http://schemas.microsoft.com/office/drawing/2014/main" id="{69BD6B56-DEE7-4A42-8D96-DFD27CFE3589}"/>
              </a:ext>
            </a:extLst>
          </p:cNvPr>
          <p:cNvSpPr/>
          <p:nvPr/>
        </p:nvSpPr>
        <p:spPr bwMode="gray">
          <a:xfrm>
            <a:off x="6724977" y="5431120"/>
            <a:ext cx="179162" cy="820387"/>
          </a:xfrm>
          <a:prstGeom prst="righ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1A0AE21C-C1AB-48F2-B7AE-F7FFD5F30414}"/>
              </a:ext>
            </a:extLst>
          </p:cNvPr>
          <p:cNvCxnSpPr>
            <a:cxnSpLocks/>
            <a:stCxn id="32" idx="1"/>
            <a:endCxn id="27" idx="1"/>
          </p:cNvCxnSpPr>
          <p:nvPr/>
        </p:nvCxnSpPr>
        <p:spPr bwMode="gray">
          <a:xfrm>
            <a:off x="6904139" y="5841314"/>
            <a:ext cx="549172" cy="423696"/>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8C7CB51-7518-49BD-A0C1-8CEB6C5E4F22}"/>
              </a:ext>
            </a:extLst>
          </p:cNvPr>
          <p:cNvSpPr txBox="1"/>
          <p:nvPr/>
        </p:nvSpPr>
        <p:spPr bwMode="gray">
          <a:xfrm>
            <a:off x="6022689" y="4681606"/>
            <a:ext cx="990507" cy="486012"/>
          </a:xfrm>
          <a:prstGeom prst="rect">
            <a:avLst/>
          </a:prstGeom>
          <a:noFill/>
        </p:spPr>
        <p:txBody>
          <a:bodyPr wrap="square" lIns="0" tIns="0" rIns="0" bIns="0" rtlCol="0">
            <a:noAutofit/>
          </a:bodyPr>
          <a:lstStyle/>
          <a:p>
            <a:r>
              <a:rPr lang="pt-BR" sz="1600" dirty="0"/>
              <a:t>To act, take the sum.</a:t>
            </a:r>
          </a:p>
        </p:txBody>
      </p:sp>
      <p:sp>
        <p:nvSpPr>
          <p:cNvPr id="39" name="Right Brace 38">
            <a:extLst>
              <a:ext uri="{FF2B5EF4-FFF2-40B4-BE49-F238E27FC236}">
                <a16:creationId xmlns:a16="http://schemas.microsoft.com/office/drawing/2014/main" id="{2752448B-BFB3-4DF7-85D2-445E03A4FE05}"/>
              </a:ext>
            </a:extLst>
          </p:cNvPr>
          <p:cNvSpPr/>
          <p:nvPr/>
        </p:nvSpPr>
        <p:spPr bwMode="gray">
          <a:xfrm>
            <a:off x="5391128" y="4605035"/>
            <a:ext cx="74749" cy="667462"/>
          </a:xfrm>
          <a:prstGeom prst="righ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D486F39C-0006-457F-B4C8-4DB75BC67B0E}"/>
              </a:ext>
            </a:extLst>
          </p:cNvPr>
          <p:cNvCxnSpPr>
            <a:cxnSpLocks/>
            <a:stCxn id="39" idx="1"/>
            <a:endCxn id="38" idx="1"/>
          </p:cNvCxnSpPr>
          <p:nvPr/>
        </p:nvCxnSpPr>
        <p:spPr bwMode="gray">
          <a:xfrm flipV="1">
            <a:off x="5465877" y="4924612"/>
            <a:ext cx="556812" cy="14154"/>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91D4E815-D65D-4DFA-BBC6-F58C9CD3ACC9}"/>
              </a:ext>
            </a:extLst>
          </p:cNvPr>
          <p:cNvSpPr txBox="1"/>
          <p:nvPr/>
        </p:nvSpPr>
        <p:spPr bwMode="gray">
          <a:xfrm>
            <a:off x="531097" y="2250709"/>
            <a:ext cx="3531383" cy="410193"/>
          </a:xfrm>
          <a:prstGeom prst="rect">
            <a:avLst/>
          </a:prstGeom>
          <a:noFill/>
        </p:spPr>
        <p:txBody>
          <a:bodyPr wrap="square" lIns="0" tIns="0" rIns="0" bIns="0" rtlCol="0">
            <a:noAutofit/>
          </a:bodyPr>
          <a:lstStyle/>
          <a:p>
            <a:r>
              <a:rPr lang="pt-BR" b="1" dirty="0"/>
              <a:t>Solution</a:t>
            </a:r>
            <a:r>
              <a:rPr lang="pt-BR" dirty="0"/>
              <a:t>:</a:t>
            </a:r>
          </a:p>
        </p:txBody>
      </p:sp>
      <p:sp>
        <p:nvSpPr>
          <p:cNvPr id="54" name="TextBox 53">
            <a:extLst>
              <a:ext uri="{FF2B5EF4-FFF2-40B4-BE49-F238E27FC236}">
                <a16:creationId xmlns:a16="http://schemas.microsoft.com/office/drawing/2014/main" id="{2DA51973-26A7-4A07-86BE-327E80823BCF}"/>
              </a:ext>
            </a:extLst>
          </p:cNvPr>
          <p:cNvSpPr txBox="1"/>
          <p:nvPr/>
        </p:nvSpPr>
        <p:spPr bwMode="gray">
          <a:xfrm>
            <a:off x="7998596" y="1507669"/>
            <a:ext cx="3637350" cy="550612"/>
          </a:xfrm>
          <a:prstGeom prst="rect">
            <a:avLst/>
          </a:prstGeom>
          <a:noFill/>
        </p:spPr>
        <p:txBody>
          <a:bodyPr wrap="square" lIns="0" tIns="0" rIns="0" bIns="0" rtlCol="0">
            <a:noAutofit/>
          </a:bodyPr>
          <a:lstStyle/>
          <a:p>
            <a:r>
              <a:rPr lang="en-US" sz="1600" dirty="0"/>
              <a:t> Because it uses same Q-function to </a:t>
            </a:r>
            <a:r>
              <a:rPr lang="en-US" sz="1600" u="sng" dirty="0"/>
              <a:t>select</a:t>
            </a:r>
            <a:r>
              <a:rPr lang="en-US" sz="1600" dirty="0"/>
              <a:t> and </a:t>
            </a:r>
            <a:r>
              <a:rPr lang="en-US" sz="1600" u="sng" dirty="0"/>
              <a:t>evaluate</a:t>
            </a:r>
            <a:r>
              <a:rPr lang="en-US" sz="1600" dirty="0"/>
              <a:t> policy</a:t>
            </a:r>
            <a:endParaRPr lang="pt-BR" sz="1600" dirty="0"/>
          </a:p>
        </p:txBody>
      </p:sp>
      <p:cxnSp>
        <p:nvCxnSpPr>
          <p:cNvPr id="56" name="Connector: Elbow 55">
            <a:extLst>
              <a:ext uri="{FF2B5EF4-FFF2-40B4-BE49-F238E27FC236}">
                <a16:creationId xmlns:a16="http://schemas.microsoft.com/office/drawing/2014/main" id="{DFD82281-F804-4B43-AA44-ADF42DC6B4C4}"/>
              </a:ext>
            </a:extLst>
          </p:cNvPr>
          <p:cNvCxnSpPr>
            <a:cxnSpLocks/>
            <a:stCxn id="22" idx="0"/>
            <a:endCxn id="24" idx="2"/>
          </p:cNvCxnSpPr>
          <p:nvPr/>
        </p:nvCxnSpPr>
        <p:spPr bwMode="gray">
          <a:xfrm rot="16200000" flipH="1">
            <a:off x="5655861" y="1822774"/>
            <a:ext cx="509412" cy="955610"/>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D2571822-4BF1-41CA-AAC9-AB2014A6FBEC}"/>
              </a:ext>
            </a:extLst>
          </p:cNvPr>
          <p:cNvPicPr>
            <a:picLocks noChangeAspect="1"/>
          </p:cNvPicPr>
          <p:nvPr/>
        </p:nvPicPr>
        <p:blipFill>
          <a:blip r:embed="rId6"/>
          <a:stretch>
            <a:fillRect/>
          </a:stretch>
        </p:blipFill>
        <p:spPr>
          <a:xfrm>
            <a:off x="7147421" y="3092744"/>
            <a:ext cx="4917482" cy="2268598"/>
          </a:xfrm>
          <a:prstGeom prst="rect">
            <a:avLst/>
          </a:prstGeom>
        </p:spPr>
      </p:pic>
    </p:spTree>
    <p:extLst>
      <p:ext uri="{BB962C8B-B14F-4D97-AF65-F5344CB8AC3E}">
        <p14:creationId xmlns:p14="http://schemas.microsoft.com/office/powerpoint/2010/main" val="1084935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7" grpId="0"/>
      <p:bldP spid="32" grpId="0" animBg="1"/>
      <p:bldP spid="38" grpId="0"/>
      <p:bldP spid="39" grpId="0" animBg="1"/>
      <p:bldP spid="4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9D6C4-29D1-40B6-B755-17C6563F55EB}"/>
              </a:ext>
            </a:extLst>
          </p:cNvPr>
          <p:cNvSpPr>
            <a:spLocks noGrp="1"/>
          </p:cNvSpPr>
          <p:nvPr>
            <p:ph type="title"/>
          </p:nvPr>
        </p:nvSpPr>
        <p:spPr/>
        <p:txBody>
          <a:bodyPr/>
          <a:lstStyle/>
          <a:p>
            <a:r>
              <a:rPr lang="pt-BR" dirty="0"/>
              <a:t>Double Q-Learning on Atari Games</a:t>
            </a:r>
            <a:endParaRPr lang="en-US" dirty="0"/>
          </a:p>
        </p:txBody>
      </p:sp>
      <p:pic>
        <p:nvPicPr>
          <p:cNvPr id="7" name="Picture 6">
            <a:extLst>
              <a:ext uri="{FF2B5EF4-FFF2-40B4-BE49-F238E27FC236}">
                <a16:creationId xmlns:a16="http://schemas.microsoft.com/office/drawing/2014/main" id="{E7EEFBDE-EC7E-4A44-B6E9-4CC96D115435}"/>
              </a:ext>
            </a:extLst>
          </p:cNvPr>
          <p:cNvPicPr>
            <a:picLocks noChangeAspect="1"/>
          </p:cNvPicPr>
          <p:nvPr/>
        </p:nvPicPr>
        <p:blipFill>
          <a:blip r:embed="rId2"/>
          <a:stretch>
            <a:fillRect/>
          </a:stretch>
        </p:blipFill>
        <p:spPr>
          <a:xfrm>
            <a:off x="3078760" y="1112109"/>
            <a:ext cx="5228875" cy="5717048"/>
          </a:xfrm>
          <a:prstGeom prst="rect">
            <a:avLst/>
          </a:prstGeom>
        </p:spPr>
      </p:pic>
    </p:spTree>
    <p:extLst>
      <p:ext uri="{BB962C8B-B14F-4D97-AF65-F5344CB8AC3E}">
        <p14:creationId xmlns:p14="http://schemas.microsoft.com/office/powerpoint/2010/main" val="23704832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2EB0CC14-AB7D-C5CC-520A-DE22444DDF56}"/>
              </a:ext>
            </a:extLst>
          </p:cNvPr>
          <p:cNvSpPr/>
          <p:nvPr/>
        </p:nvSpPr>
        <p:spPr bwMode="gray">
          <a:xfrm>
            <a:off x="136800" y="3030572"/>
            <a:ext cx="5421600" cy="3435028"/>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 name="Title 1">
            <a:extLst>
              <a:ext uri="{FF2B5EF4-FFF2-40B4-BE49-F238E27FC236}">
                <a16:creationId xmlns:a16="http://schemas.microsoft.com/office/drawing/2014/main" id="{EC13C783-2DFA-4D74-9640-D253BA64A509}"/>
              </a:ext>
            </a:extLst>
          </p:cNvPr>
          <p:cNvSpPr>
            <a:spLocks noGrp="1"/>
          </p:cNvSpPr>
          <p:nvPr>
            <p:ph type="title"/>
          </p:nvPr>
        </p:nvSpPr>
        <p:spPr/>
        <p:txBody>
          <a:bodyPr/>
          <a:lstStyle/>
          <a:p>
            <a:r>
              <a:rPr lang="pt-BR" dirty="0"/>
              <a:t>Off-Policy Learning and Importance Sampling</a:t>
            </a:r>
            <a:endParaRPr lang="en-US" dirty="0"/>
          </a:p>
        </p:txBody>
      </p:sp>
      <p:sp>
        <p:nvSpPr>
          <p:cNvPr id="3" name="Content Placeholder 2">
            <a:extLst>
              <a:ext uri="{FF2B5EF4-FFF2-40B4-BE49-F238E27FC236}">
                <a16:creationId xmlns:a16="http://schemas.microsoft.com/office/drawing/2014/main" id="{160870D8-4DC2-47A5-97ED-7C1B130E7E10}"/>
              </a:ext>
            </a:extLst>
          </p:cNvPr>
          <p:cNvSpPr>
            <a:spLocks noGrp="1"/>
          </p:cNvSpPr>
          <p:nvPr>
            <p:ph idx="1"/>
          </p:nvPr>
        </p:nvSpPr>
        <p:spPr>
          <a:xfrm>
            <a:off x="478369" y="925893"/>
            <a:ext cx="11473384" cy="2104679"/>
          </a:xfrm>
        </p:spPr>
        <p:txBody>
          <a:bodyPr/>
          <a:lstStyle/>
          <a:p>
            <a:r>
              <a:rPr lang="en-US" b="1" dirty="0"/>
              <a:t>Motivation</a:t>
            </a:r>
          </a:p>
          <a:p>
            <a:r>
              <a:rPr lang="en-US" dirty="0"/>
              <a:t>Follow the best policy while still exploring</a:t>
            </a:r>
          </a:p>
          <a:p>
            <a:r>
              <a:rPr lang="en-US" dirty="0"/>
              <a:t>Use data more efficiently, because we have a single stream of data</a:t>
            </a:r>
          </a:p>
          <a:p>
            <a:r>
              <a:rPr lang="en-US" dirty="0"/>
              <a:t>Reuse data from previous policies</a:t>
            </a:r>
          </a:p>
          <a:p>
            <a:endParaRPr lang="en-US" dirty="0"/>
          </a:p>
        </p:txBody>
      </p:sp>
      <p:pic>
        <p:nvPicPr>
          <p:cNvPr id="4" name="Picture 3">
            <a:extLst>
              <a:ext uri="{FF2B5EF4-FFF2-40B4-BE49-F238E27FC236}">
                <a16:creationId xmlns:a16="http://schemas.microsoft.com/office/drawing/2014/main" id="{04145D84-BC9C-4AB8-903E-FBAFF1C26D8D}"/>
              </a:ext>
            </a:extLst>
          </p:cNvPr>
          <p:cNvPicPr>
            <a:picLocks noChangeAspect="1"/>
          </p:cNvPicPr>
          <p:nvPr/>
        </p:nvPicPr>
        <p:blipFill>
          <a:blip r:embed="rId2"/>
          <a:stretch>
            <a:fillRect/>
          </a:stretch>
        </p:blipFill>
        <p:spPr>
          <a:xfrm>
            <a:off x="226700" y="3913371"/>
            <a:ext cx="5123357" cy="2279926"/>
          </a:xfrm>
          <a:prstGeom prst="rect">
            <a:avLst/>
          </a:prstGeom>
        </p:spPr>
      </p:pic>
      <p:pic>
        <p:nvPicPr>
          <p:cNvPr id="5" name="Picture 4">
            <a:extLst>
              <a:ext uri="{FF2B5EF4-FFF2-40B4-BE49-F238E27FC236}">
                <a16:creationId xmlns:a16="http://schemas.microsoft.com/office/drawing/2014/main" id="{9C157861-FCC3-4913-AEDA-2620988A1A02}"/>
              </a:ext>
            </a:extLst>
          </p:cNvPr>
          <p:cNvPicPr>
            <a:picLocks noChangeAspect="1"/>
          </p:cNvPicPr>
          <p:nvPr/>
        </p:nvPicPr>
        <p:blipFill>
          <a:blip r:embed="rId3"/>
          <a:stretch>
            <a:fillRect/>
          </a:stretch>
        </p:blipFill>
        <p:spPr>
          <a:xfrm>
            <a:off x="5713155" y="3380522"/>
            <a:ext cx="6168907" cy="3345624"/>
          </a:xfrm>
          <a:prstGeom prst="rect">
            <a:avLst/>
          </a:prstGeom>
        </p:spPr>
      </p:pic>
      <p:sp>
        <p:nvSpPr>
          <p:cNvPr id="6" name="Rectangle 5">
            <a:extLst>
              <a:ext uri="{FF2B5EF4-FFF2-40B4-BE49-F238E27FC236}">
                <a16:creationId xmlns:a16="http://schemas.microsoft.com/office/drawing/2014/main" id="{27BDBACC-1CED-4168-95CA-706C3E62B242}"/>
              </a:ext>
            </a:extLst>
          </p:cNvPr>
          <p:cNvSpPr/>
          <p:nvPr/>
        </p:nvSpPr>
        <p:spPr>
          <a:xfrm>
            <a:off x="381455" y="3195856"/>
            <a:ext cx="2991525" cy="369332"/>
          </a:xfrm>
          <a:prstGeom prst="rect">
            <a:avLst/>
          </a:prstGeom>
        </p:spPr>
        <p:txBody>
          <a:bodyPr wrap="none">
            <a:spAutoFit/>
          </a:bodyPr>
          <a:lstStyle/>
          <a:p>
            <a:r>
              <a:rPr lang="en-US" b="1" dirty="0"/>
              <a:t>Importance Sampling</a:t>
            </a:r>
          </a:p>
        </p:txBody>
      </p:sp>
      <p:sp>
        <p:nvSpPr>
          <p:cNvPr id="15" name="TextBox 14">
            <a:extLst>
              <a:ext uri="{FF2B5EF4-FFF2-40B4-BE49-F238E27FC236}">
                <a16:creationId xmlns:a16="http://schemas.microsoft.com/office/drawing/2014/main" id="{1128E178-C036-485B-8E52-CFDA53AEA333}"/>
              </a:ext>
            </a:extLst>
          </p:cNvPr>
          <p:cNvSpPr txBox="1"/>
          <p:nvPr/>
        </p:nvSpPr>
        <p:spPr bwMode="gray">
          <a:xfrm>
            <a:off x="7267098" y="2716264"/>
            <a:ext cx="1981200" cy="657713"/>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el-GR" sz="1600" dirty="0"/>
              <a:t>μ</a:t>
            </a:r>
            <a:r>
              <a:rPr lang="en-US" sz="1600" dirty="0"/>
              <a:t> Behavioral policy</a:t>
            </a:r>
          </a:p>
          <a:p>
            <a:pPr algn="ctr">
              <a:spcBef>
                <a:spcPts val="300"/>
              </a:spcBef>
              <a:spcAft>
                <a:spcPts val="300"/>
              </a:spcAft>
              <a:buClr>
                <a:schemeClr val="accent1"/>
              </a:buClr>
              <a:buSzPct val="90000"/>
            </a:pPr>
            <a:r>
              <a:rPr lang="en-US" sz="1600" dirty="0"/>
              <a:t>(Followed)</a:t>
            </a:r>
          </a:p>
        </p:txBody>
      </p:sp>
      <p:sp>
        <p:nvSpPr>
          <p:cNvPr id="16" name="TextBox 15">
            <a:extLst>
              <a:ext uri="{FF2B5EF4-FFF2-40B4-BE49-F238E27FC236}">
                <a16:creationId xmlns:a16="http://schemas.microsoft.com/office/drawing/2014/main" id="{61EF931B-D59E-4E96-8C30-92E6C5A2A124}"/>
              </a:ext>
            </a:extLst>
          </p:cNvPr>
          <p:cNvSpPr txBox="1"/>
          <p:nvPr/>
        </p:nvSpPr>
        <p:spPr bwMode="gray">
          <a:xfrm>
            <a:off x="9486421" y="2715297"/>
            <a:ext cx="2227209" cy="602690"/>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el-GR" sz="1600" dirty="0"/>
              <a:t>Π</a:t>
            </a:r>
            <a:r>
              <a:rPr lang="en-US" sz="1600" dirty="0"/>
              <a:t> = Target policy</a:t>
            </a:r>
          </a:p>
          <a:p>
            <a:pPr algn="ctr">
              <a:spcBef>
                <a:spcPts val="300"/>
              </a:spcBef>
              <a:spcAft>
                <a:spcPts val="300"/>
              </a:spcAft>
              <a:buClr>
                <a:schemeClr val="accent1"/>
              </a:buClr>
              <a:buSzPct val="90000"/>
            </a:pPr>
            <a:r>
              <a:rPr lang="en-US" sz="1600" dirty="0"/>
              <a:t>(Explored)</a:t>
            </a:r>
          </a:p>
        </p:txBody>
      </p:sp>
    </p:spTree>
    <p:extLst>
      <p:ext uri="{BB962C8B-B14F-4D97-AF65-F5344CB8AC3E}">
        <p14:creationId xmlns:p14="http://schemas.microsoft.com/office/powerpoint/2010/main" val="272207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FF94A-B80C-46D1-BA47-AD0D52AA5B3F}"/>
              </a:ext>
            </a:extLst>
          </p:cNvPr>
          <p:cNvSpPr>
            <a:spLocks noGrp="1"/>
          </p:cNvSpPr>
          <p:nvPr>
            <p:ph type="title"/>
          </p:nvPr>
        </p:nvSpPr>
        <p:spPr/>
        <p:txBody>
          <a:bodyPr/>
          <a:lstStyle/>
          <a:p>
            <a:r>
              <a:rPr lang="en-US" dirty="0"/>
              <a:t>Prediction versus Control Problems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43765C-AEEC-4925-9693-1F7442E62A7D}"/>
                  </a:ext>
                </a:extLst>
              </p:cNvPr>
              <p:cNvSpPr>
                <a:spLocks noGrp="1"/>
              </p:cNvSpPr>
              <p:nvPr>
                <p:ph idx="1"/>
              </p:nvPr>
            </p:nvSpPr>
            <p:spPr>
              <a:xfrm>
                <a:off x="478369" y="951802"/>
                <a:ext cx="10716104" cy="5194419"/>
              </a:xfrm>
            </p:spPr>
            <p:txBody>
              <a:bodyPr>
                <a:normAutofit/>
              </a:bodyPr>
              <a:lstStyle/>
              <a:p>
                <a:pPr marL="0" indent="0">
                  <a:buNone/>
                </a:pPr>
                <a:r>
                  <a:rPr lang="en-US" b="1" dirty="0"/>
                  <a:t>Prediction</a:t>
                </a:r>
              </a:p>
              <a:p>
                <a:pPr marL="342900" indent="-342900">
                  <a:buFont typeface="Arial" panose="020B0604020202020204" pitchFamily="34" charset="0"/>
                  <a:buChar char="•"/>
                </a:pPr>
                <a:r>
                  <a:rPr lang="en-US" dirty="0"/>
                  <a:t>Goal: How much reward am I going to obtain from this MDP?</a:t>
                </a:r>
              </a:p>
              <a:p>
                <a:pPr marL="342900" indent="-342900">
                  <a:buFont typeface="Arial" panose="020B0604020202020204" pitchFamily="34" charset="0"/>
                  <a:buChar char="•"/>
                </a:pPr>
                <a:r>
                  <a:rPr lang="en-US" dirty="0"/>
                  <a:t>Input: An MDP (S, A, P</a:t>
                </a:r>
                <a:r>
                  <a:rPr lang="en-US" sz="2000" dirty="0"/>
                  <a:t>, R, </a:t>
                </a:r>
                <a:r>
                  <a:rPr lang="el-GR" sz="2000" dirty="0"/>
                  <a:t>γ</a:t>
                </a:r>
                <a:r>
                  <a:rPr lang="en-US" sz="2000" dirty="0"/>
                  <a:t>) and Policy </a:t>
                </a:r>
                <a:r>
                  <a:rPr lang="el-GR" sz="2000" dirty="0"/>
                  <a:t>ϖ</a:t>
                </a:r>
                <a:endParaRPr lang="en-US" sz="2000" dirty="0"/>
              </a:p>
              <a:p>
                <a:pPr marL="342900" indent="-342900">
                  <a:buFont typeface="Arial" panose="020B0604020202020204" pitchFamily="34" charset="0"/>
                  <a:buChar char="•"/>
                </a:pPr>
                <a:r>
                  <a:rPr lang="en-US" dirty="0"/>
                  <a:t>Output: Estimate of the Value Function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i="1" smtClean="0">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 ∀ </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𝑆</m:t>
                    </m:r>
                  </m:oMath>
                </a14:m>
                <a:endParaRPr lang="en-US" dirty="0"/>
              </a:p>
              <a:p>
                <a:pPr marL="584194" lvl="1" indent="-342900">
                  <a:buFont typeface="Arial" panose="020B0604020202020204" pitchFamily="34" charset="0"/>
                  <a:buChar char="•"/>
                </a:pPr>
                <a:r>
                  <a:rPr lang="en-US" b="1" dirty="0"/>
                  <a:t>Meaning:</a:t>
                </a:r>
                <a:r>
                  <a:rPr lang="en-US" dirty="0"/>
                  <a:t> Value functions estimate the goodness of a specific state with respect of obtaining future cumulative rewards</a:t>
                </a:r>
              </a:p>
              <a:p>
                <a:pPr marL="0" indent="0">
                  <a:buNone/>
                </a:pPr>
                <a:r>
                  <a:rPr lang="en-US" b="1" dirty="0"/>
                  <a:t>Control</a:t>
                </a:r>
              </a:p>
              <a:p>
                <a:pPr marL="342900" indent="-342900">
                  <a:buFont typeface="Arial" panose="020B0604020202020204" pitchFamily="34" charset="0"/>
                  <a:buChar char="•"/>
                </a:pPr>
                <a:r>
                  <a:rPr lang="en-US" dirty="0"/>
                  <a:t>Goal: Among all possible policies, what is the best policy for this MDP?  </a:t>
                </a:r>
              </a:p>
              <a:p>
                <a:pPr marL="342900" indent="-342900">
                  <a:buFont typeface="Arial" panose="020B0604020202020204" pitchFamily="34" charset="0"/>
                  <a:buChar char="•"/>
                </a:pPr>
                <a:r>
                  <a:rPr lang="en-US" dirty="0"/>
                  <a:t>Input: An MDP (S, A, P</a:t>
                </a:r>
                <a:r>
                  <a:rPr lang="en-US" sz="2000" dirty="0"/>
                  <a:t>, R, </a:t>
                </a:r>
                <a:r>
                  <a:rPr lang="el-GR" sz="2000" dirty="0"/>
                  <a:t>γ</a:t>
                </a:r>
                <a:r>
                  <a:rPr lang="en-US" sz="2000" dirty="0"/>
                  <a:t>)</a:t>
                </a:r>
              </a:p>
              <a:p>
                <a:pPr marL="342900" indent="-342900">
                  <a:buFont typeface="Arial" panose="020B0604020202020204" pitchFamily="34" charset="0"/>
                  <a:buChar char="•"/>
                </a:pPr>
                <a:r>
                  <a:rPr lang="en-US" sz="2000" dirty="0"/>
                  <a:t>Output: an optimal Value Function </a:t>
                </a:r>
                <a14:m>
                  <m:oMath xmlns:m="http://schemas.openxmlformats.org/officeDocument/2006/math">
                    <m:sSubSup>
                      <m:sSubSupPr>
                        <m:ctrlPr>
                          <a:rPr lang="en-US" sz="2000" i="1">
                            <a:latin typeface="Cambria Math" panose="02040503050406030204" pitchFamily="18" charset="0"/>
                          </a:rPr>
                        </m:ctrlPr>
                      </m:sSubSupPr>
                      <m:e>
                        <m:r>
                          <a:rPr lang="en-US" sz="2000" b="0" i="1" smtClean="0">
                            <a:latin typeface="Cambria Math" panose="02040503050406030204" pitchFamily="18" charset="0"/>
                          </a:rPr>
                          <m:t>𝑉</m:t>
                        </m:r>
                      </m:e>
                      <m:sub>
                        <m:r>
                          <a:rPr lang="en-US" sz="2000" i="1" smtClean="0">
                            <a:latin typeface="Cambria Math" panose="02040503050406030204" pitchFamily="18" charset="0"/>
                            <a:ea typeface="Cambria Math" panose="02040503050406030204" pitchFamily="18" charset="0"/>
                          </a:rPr>
                          <m:t>𝜋</m:t>
                        </m:r>
                      </m:sub>
                      <m:sup>
                        <m:r>
                          <a:rPr lang="en-US" sz="2000" b="0" i="1" smtClean="0">
                            <a:latin typeface="Cambria Math" panose="02040503050406030204" pitchFamily="18" charset="0"/>
                          </a:rPr>
                          <m:t>∗</m:t>
                        </m:r>
                      </m:sup>
                    </m:sSubSup>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which corresponds to an optimal policy </a:t>
                </a:r>
                <a:r>
                  <a:rPr lang="el-GR" sz="1800" dirty="0"/>
                  <a:t>ϖ</a:t>
                </a:r>
                <a:r>
                  <a:rPr lang="en-US" sz="1800" dirty="0"/>
                  <a:t>*</a:t>
                </a:r>
                <a:endParaRPr lang="en-US" dirty="0"/>
              </a:p>
            </p:txBody>
          </p:sp>
        </mc:Choice>
        <mc:Fallback xmlns="">
          <p:sp>
            <p:nvSpPr>
              <p:cNvPr id="3" name="Content Placeholder 2">
                <a:extLst>
                  <a:ext uri="{FF2B5EF4-FFF2-40B4-BE49-F238E27FC236}">
                    <a16:creationId xmlns:a16="http://schemas.microsoft.com/office/drawing/2014/main" id="{A243765C-AEEC-4925-9693-1F7442E62A7D}"/>
                  </a:ext>
                </a:extLst>
              </p:cNvPr>
              <p:cNvSpPr>
                <a:spLocks noGrp="1" noRot="1" noChangeAspect="1" noMove="1" noResize="1" noEditPoints="1" noAdjustHandles="1" noChangeArrowheads="1" noChangeShapeType="1" noTextEdit="1"/>
              </p:cNvSpPr>
              <p:nvPr>
                <p:ph idx="1"/>
              </p:nvPr>
            </p:nvSpPr>
            <p:spPr>
              <a:xfrm>
                <a:off x="478369" y="951802"/>
                <a:ext cx="10716104" cy="5194419"/>
              </a:xfrm>
              <a:blipFill>
                <a:blip r:embed="rId3"/>
                <a:stretch>
                  <a:fillRect l="-1365" t="-1056" r="-626"/>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E56E3120-F7A7-4734-AFE8-AC93579EE0DA}"/>
              </a:ext>
            </a:extLst>
          </p:cNvPr>
          <p:cNvGrpSpPr/>
          <p:nvPr/>
        </p:nvGrpSpPr>
        <p:grpSpPr>
          <a:xfrm>
            <a:off x="4263793" y="5347005"/>
            <a:ext cx="2821752" cy="1366994"/>
            <a:chOff x="4322618" y="5347005"/>
            <a:chExt cx="2660073" cy="1366994"/>
          </a:xfrm>
        </p:grpSpPr>
        <p:sp>
          <p:nvSpPr>
            <p:cNvPr id="4" name="Double Brace 3">
              <a:extLst>
                <a:ext uri="{FF2B5EF4-FFF2-40B4-BE49-F238E27FC236}">
                  <a16:creationId xmlns:a16="http://schemas.microsoft.com/office/drawing/2014/main" id="{2460C6CE-BC6C-4526-A17D-DD8A95FA22B9}"/>
                </a:ext>
              </a:extLst>
            </p:cNvPr>
            <p:cNvSpPr/>
            <p:nvPr/>
          </p:nvSpPr>
          <p:spPr bwMode="gray">
            <a:xfrm>
              <a:off x="5228169" y="5950524"/>
              <a:ext cx="1567486" cy="678873"/>
            </a:xfrm>
            <a:prstGeom prst="bracePair">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b="1" dirty="0"/>
                <a:t>Prediction</a:t>
              </a:r>
            </a:p>
          </p:txBody>
        </p:sp>
        <p:sp>
          <p:nvSpPr>
            <p:cNvPr id="5" name="Rectangle 4">
              <a:extLst>
                <a:ext uri="{FF2B5EF4-FFF2-40B4-BE49-F238E27FC236}">
                  <a16:creationId xmlns:a16="http://schemas.microsoft.com/office/drawing/2014/main" id="{B3801790-530D-49A3-89C6-086A65105079}"/>
                </a:ext>
              </a:extLst>
            </p:cNvPr>
            <p:cNvSpPr/>
            <p:nvPr/>
          </p:nvSpPr>
          <p:spPr>
            <a:xfrm>
              <a:off x="4447309" y="5347005"/>
              <a:ext cx="2348346" cy="923330"/>
            </a:xfrm>
            <a:prstGeom prst="rect">
              <a:avLst/>
            </a:prstGeom>
          </p:spPr>
          <p:txBody>
            <a:bodyPr wrap="square">
              <a:spAutoFit/>
            </a:bodyPr>
            <a:lstStyle/>
            <a:p>
              <a:r>
                <a:rPr lang="en-US" b="1" dirty="0"/>
                <a:t>Control</a:t>
              </a:r>
            </a:p>
            <a:p>
              <a:r>
                <a:rPr lang="en-US" dirty="0"/>
                <a:t>  for-loop:</a:t>
              </a:r>
            </a:p>
            <a:p>
              <a:r>
                <a:rPr lang="en-US" dirty="0"/>
                <a:t>	</a:t>
              </a:r>
            </a:p>
          </p:txBody>
        </p:sp>
        <p:sp>
          <p:nvSpPr>
            <p:cNvPr id="6" name="Rectangle 5">
              <a:extLst>
                <a:ext uri="{FF2B5EF4-FFF2-40B4-BE49-F238E27FC236}">
                  <a16:creationId xmlns:a16="http://schemas.microsoft.com/office/drawing/2014/main" id="{24780150-263E-45D7-A8BE-1672625023B0}"/>
                </a:ext>
              </a:extLst>
            </p:cNvPr>
            <p:cNvSpPr/>
            <p:nvPr/>
          </p:nvSpPr>
          <p:spPr bwMode="gray">
            <a:xfrm>
              <a:off x="4322618" y="5347005"/>
              <a:ext cx="2660073" cy="1366994"/>
            </a:xfrm>
            <a:prstGeom prst="rect">
              <a:avLst/>
            </a:prstGeom>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grpSp>
      <p:sp>
        <p:nvSpPr>
          <p:cNvPr id="9" name="TextBox 8">
            <a:extLst>
              <a:ext uri="{FF2B5EF4-FFF2-40B4-BE49-F238E27FC236}">
                <a16:creationId xmlns:a16="http://schemas.microsoft.com/office/drawing/2014/main" id="{7E7E996B-D7A2-F28E-23C3-4D2184A8435C}"/>
              </a:ext>
            </a:extLst>
          </p:cNvPr>
          <p:cNvSpPr txBox="1"/>
          <p:nvPr/>
        </p:nvSpPr>
        <p:spPr bwMode="gray">
          <a:xfrm>
            <a:off x="7391611" y="6089905"/>
            <a:ext cx="2466764" cy="400110"/>
          </a:xfrm>
          <a:prstGeom prst="rect">
            <a:avLst/>
          </a:prstGeom>
          <a:noFill/>
        </p:spPr>
        <p:txBody>
          <a:bodyPr wrap="square">
            <a:spAutoFit/>
          </a:bodyPr>
          <a:lstStyle/>
          <a:p>
            <a:r>
              <a:rPr lang="en-US" sz="2000" b="0" i="0" u="none" strike="noStrike" baseline="0" dirty="0">
                <a:latin typeface="LinLibertineTI"/>
              </a:rPr>
              <a:t>policy evaluation</a:t>
            </a:r>
            <a:r>
              <a:rPr lang="en-US" sz="2000" b="0" i="0" u="none" strike="noStrike" baseline="0" dirty="0">
                <a:latin typeface="LinLibertineT"/>
              </a:rPr>
              <a:t>.</a:t>
            </a:r>
            <a:endParaRPr lang="en-US" sz="2000" dirty="0"/>
          </a:p>
        </p:txBody>
      </p:sp>
      <p:cxnSp>
        <p:nvCxnSpPr>
          <p:cNvPr id="11" name="Straight Arrow Connector 10">
            <a:extLst>
              <a:ext uri="{FF2B5EF4-FFF2-40B4-BE49-F238E27FC236}">
                <a16:creationId xmlns:a16="http://schemas.microsoft.com/office/drawing/2014/main" id="{6CEF0C29-48D5-66F5-470D-65D2CE66D2D5}"/>
              </a:ext>
            </a:extLst>
          </p:cNvPr>
          <p:cNvCxnSpPr>
            <a:stCxn id="4" idx="3"/>
            <a:endCxn id="9" idx="1"/>
          </p:cNvCxnSpPr>
          <p:nvPr/>
        </p:nvCxnSpPr>
        <p:spPr bwMode="gray">
          <a:xfrm flipV="1">
            <a:off x="6887141" y="6289960"/>
            <a:ext cx="504470" cy="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6A656C3-1143-F31E-81D1-78E17401AD62}"/>
              </a:ext>
            </a:extLst>
          </p:cNvPr>
          <p:cNvSpPr txBox="1"/>
          <p:nvPr/>
        </p:nvSpPr>
        <p:spPr bwMode="gray">
          <a:xfrm>
            <a:off x="7391611" y="5327380"/>
            <a:ext cx="2466764" cy="400110"/>
          </a:xfrm>
          <a:prstGeom prst="rect">
            <a:avLst/>
          </a:prstGeom>
          <a:noFill/>
        </p:spPr>
        <p:txBody>
          <a:bodyPr wrap="square">
            <a:spAutoFit/>
          </a:bodyPr>
          <a:lstStyle/>
          <a:p>
            <a:r>
              <a:rPr lang="en-US" sz="2000" b="0" i="0" u="none" strike="noStrike" baseline="0" dirty="0">
                <a:latin typeface="LinLibertineTI"/>
              </a:rPr>
              <a:t>policy </a:t>
            </a:r>
            <a:r>
              <a:rPr lang="en-US" sz="2000" dirty="0">
                <a:latin typeface="LinLibertineTI"/>
              </a:rPr>
              <a:t>improvement</a:t>
            </a:r>
            <a:r>
              <a:rPr lang="en-US" sz="2000" b="0" i="0" u="none" strike="noStrike" baseline="0" dirty="0">
                <a:latin typeface="LinLibertineT"/>
              </a:rPr>
              <a:t>.</a:t>
            </a:r>
            <a:endParaRPr lang="en-US" sz="2000" dirty="0"/>
          </a:p>
        </p:txBody>
      </p:sp>
      <p:cxnSp>
        <p:nvCxnSpPr>
          <p:cNvPr id="13" name="Straight Arrow Connector 12">
            <a:extLst>
              <a:ext uri="{FF2B5EF4-FFF2-40B4-BE49-F238E27FC236}">
                <a16:creationId xmlns:a16="http://schemas.microsoft.com/office/drawing/2014/main" id="{A0792097-7221-0034-7F61-EC697AE3CCD9}"/>
              </a:ext>
            </a:extLst>
          </p:cNvPr>
          <p:cNvCxnSpPr>
            <a:cxnSpLocks/>
            <a:endCxn id="12" idx="1"/>
          </p:cNvCxnSpPr>
          <p:nvPr/>
        </p:nvCxnSpPr>
        <p:spPr bwMode="gray">
          <a:xfrm>
            <a:off x="5500726" y="5522127"/>
            <a:ext cx="1890885" cy="530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070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0F54A-F480-4A91-9AEA-9A44376EABAD}"/>
              </a:ext>
            </a:extLst>
          </p:cNvPr>
          <p:cNvSpPr>
            <a:spLocks noGrp="1"/>
          </p:cNvSpPr>
          <p:nvPr>
            <p:ph type="title"/>
          </p:nvPr>
        </p:nvSpPr>
        <p:spPr/>
        <p:txBody>
          <a:bodyPr/>
          <a:lstStyle/>
          <a:p>
            <a:r>
              <a:rPr lang="en-US" dirty="0"/>
              <a:t>Milestones</a:t>
            </a:r>
          </a:p>
        </p:txBody>
      </p:sp>
      <p:sp>
        <p:nvSpPr>
          <p:cNvPr id="3" name="Content Placeholder 2">
            <a:extLst>
              <a:ext uri="{FF2B5EF4-FFF2-40B4-BE49-F238E27FC236}">
                <a16:creationId xmlns:a16="http://schemas.microsoft.com/office/drawing/2014/main" id="{1C05500B-9CB2-436F-9E1F-F56CF32AD450}"/>
              </a:ext>
            </a:extLst>
          </p:cNvPr>
          <p:cNvSpPr>
            <a:spLocks noGrp="1"/>
          </p:cNvSpPr>
          <p:nvPr>
            <p:ph idx="1"/>
          </p:nvPr>
        </p:nvSpPr>
        <p:spPr>
          <a:xfrm>
            <a:off x="478369" y="1213308"/>
            <a:ext cx="11473384" cy="2899768"/>
          </a:xfrm>
        </p:spPr>
        <p:txBody>
          <a:bodyPr/>
          <a:lstStyle/>
          <a:p>
            <a:pPr marL="342900" indent="-342900">
              <a:buFont typeface="Arial" panose="020B0604020202020204" pitchFamily="34" charset="0"/>
              <a:buChar char="•"/>
            </a:pPr>
            <a:r>
              <a:rPr lang="en-US" dirty="0"/>
              <a:t>(Chris) Publish individual reading </a:t>
            </a:r>
            <a:r>
              <a:rPr lang="en-US"/>
              <a:t>tasks (later </a:t>
            </a:r>
            <a:r>
              <a:rPr lang="en-US" dirty="0"/>
              <a:t>today)</a:t>
            </a:r>
          </a:p>
          <a:p>
            <a:pPr marL="342900" indent="-342900">
              <a:buFont typeface="Arial" panose="020B0604020202020204" pitchFamily="34" charset="0"/>
              <a:buChar char="•"/>
            </a:pPr>
            <a:r>
              <a:rPr lang="en-US" dirty="0"/>
              <a:t>Lectures and cuts-to-the-chase (paper’s gist): Model-based RL, Safe RL, MARL architectures, Transfer Learning in RL</a:t>
            </a:r>
          </a:p>
          <a:p>
            <a:pPr marL="342900" indent="-342900">
              <a:buFont typeface="Arial" panose="020B0604020202020204" pitchFamily="34" charset="0"/>
              <a:buChar char="•"/>
            </a:pPr>
            <a:r>
              <a:rPr lang="en-US" dirty="0"/>
              <a:t>(Chris) Project Scope presentation: May 11</a:t>
            </a:r>
          </a:p>
          <a:p>
            <a:pPr marL="342900" indent="-342900">
              <a:buFont typeface="Arial" panose="020B0604020202020204" pitchFamily="34" charset="0"/>
              <a:buChar char="•"/>
            </a:pPr>
            <a:r>
              <a:rPr lang="en-US" dirty="0"/>
              <a:t>(Group) State-of-the-Art draft: May 25 (20 days from now)</a:t>
            </a:r>
          </a:p>
          <a:p>
            <a:pPr marL="342900" indent="-342900">
              <a:buFont typeface="Arial" panose="020B0604020202020204" pitchFamily="34" charset="0"/>
              <a:buChar char="•"/>
            </a:pPr>
            <a:r>
              <a:rPr lang="en-US" dirty="0"/>
              <a:t>(Group) Project proposal draft: June 01 (20 days from scope presentation)</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7177650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683B0-801E-4667-93D6-B51C0F06AAD4}"/>
              </a:ext>
            </a:extLst>
          </p:cNvPr>
          <p:cNvSpPr>
            <a:spLocks noGrp="1"/>
          </p:cNvSpPr>
          <p:nvPr>
            <p:ph type="title"/>
          </p:nvPr>
        </p:nvSpPr>
        <p:spPr/>
        <p:txBody>
          <a:bodyPr/>
          <a:lstStyle/>
          <a:p>
            <a:r>
              <a:rPr lang="pt-BR" dirty="0"/>
              <a:t>Outlook on Approximation Methods</a:t>
            </a:r>
            <a:endParaRPr lang="en-US" dirty="0"/>
          </a:p>
        </p:txBody>
      </p:sp>
      <p:sp>
        <p:nvSpPr>
          <p:cNvPr id="3" name="Content Placeholder 2">
            <a:extLst>
              <a:ext uri="{FF2B5EF4-FFF2-40B4-BE49-F238E27FC236}">
                <a16:creationId xmlns:a16="http://schemas.microsoft.com/office/drawing/2014/main" id="{91277C01-B03B-41F0-8DF8-A92187ED9FD0}"/>
              </a:ext>
            </a:extLst>
          </p:cNvPr>
          <p:cNvSpPr>
            <a:spLocks noGrp="1"/>
          </p:cNvSpPr>
          <p:nvPr>
            <p:ph idx="1"/>
          </p:nvPr>
        </p:nvSpPr>
        <p:spPr>
          <a:xfrm>
            <a:off x="478369" y="1213308"/>
            <a:ext cx="11473384" cy="2450927"/>
          </a:xfrm>
        </p:spPr>
        <p:txBody>
          <a:bodyPr/>
          <a:lstStyle/>
          <a:p>
            <a:r>
              <a:rPr lang="pt-BR" dirty="0"/>
              <a:t>Reward does not come from a table anymore. It is estimated by a set of input parameters </a:t>
            </a:r>
            <a:r>
              <a:rPr lang="el-GR" dirty="0"/>
              <a:t>θ</a:t>
            </a:r>
            <a:r>
              <a:rPr lang="pt-BR" dirty="0"/>
              <a:t>  and </a:t>
            </a:r>
            <a:r>
              <a:rPr lang="el-GR" dirty="0"/>
              <a:t>Ω</a:t>
            </a:r>
            <a:r>
              <a:rPr lang="pt-BR" dirty="0"/>
              <a:t>.</a:t>
            </a:r>
          </a:p>
          <a:p>
            <a:endParaRPr lang="pt-BR" dirty="0"/>
          </a:p>
          <a:p>
            <a:r>
              <a:rPr lang="pt-BR" dirty="0"/>
              <a:t>Value Function Approximation</a:t>
            </a:r>
          </a:p>
          <a:p>
            <a:endParaRPr lang="pt-BR" dirty="0"/>
          </a:p>
          <a:p>
            <a:r>
              <a:rPr lang="pt-BR" dirty="0"/>
              <a:t>Policy Gradient</a:t>
            </a:r>
            <a:endParaRPr lang="en-US" dirty="0"/>
          </a:p>
        </p:txBody>
      </p:sp>
    </p:spTree>
    <p:extLst>
      <p:ext uri="{BB962C8B-B14F-4D97-AF65-F5344CB8AC3E}">
        <p14:creationId xmlns:p14="http://schemas.microsoft.com/office/powerpoint/2010/main" val="7996736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02E20-77EA-4807-A92A-81412018BE48}"/>
              </a:ext>
            </a:extLst>
          </p:cNvPr>
          <p:cNvSpPr>
            <a:spLocks noGrp="1"/>
          </p:cNvSpPr>
          <p:nvPr>
            <p:ph type="title"/>
          </p:nvPr>
        </p:nvSpPr>
        <p:spPr/>
        <p:txBody>
          <a:bodyPr/>
          <a:lstStyle/>
          <a:p>
            <a:r>
              <a:rPr lang="pt-BR" dirty="0"/>
              <a:t>Incremental implementations</a:t>
            </a:r>
            <a:endParaRPr lang="en-US" dirty="0"/>
          </a:p>
        </p:txBody>
      </p:sp>
      <p:sp>
        <p:nvSpPr>
          <p:cNvPr id="5" name="Rectangle 4">
            <a:extLst>
              <a:ext uri="{FF2B5EF4-FFF2-40B4-BE49-F238E27FC236}">
                <a16:creationId xmlns:a16="http://schemas.microsoft.com/office/drawing/2014/main" id="{D20894B9-12CD-4ED5-8B7E-DA35DB5AC670}"/>
              </a:ext>
            </a:extLst>
          </p:cNvPr>
          <p:cNvSpPr/>
          <p:nvPr/>
        </p:nvSpPr>
        <p:spPr>
          <a:xfrm>
            <a:off x="3435083" y="1781431"/>
            <a:ext cx="2204288" cy="17919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Model-Based</a:t>
            </a:r>
            <a:endParaRPr lang="en-US" dirty="0"/>
          </a:p>
        </p:txBody>
      </p:sp>
      <p:sp>
        <p:nvSpPr>
          <p:cNvPr id="10" name="TextBox 9">
            <a:extLst>
              <a:ext uri="{FF2B5EF4-FFF2-40B4-BE49-F238E27FC236}">
                <a16:creationId xmlns:a16="http://schemas.microsoft.com/office/drawing/2014/main" id="{AEA8212F-9A38-41BD-9B38-8EDF142BB9E7}"/>
              </a:ext>
            </a:extLst>
          </p:cNvPr>
          <p:cNvSpPr txBox="1"/>
          <p:nvPr/>
        </p:nvSpPr>
        <p:spPr>
          <a:xfrm>
            <a:off x="5026615" y="880741"/>
            <a:ext cx="1651275" cy="461665"/>
          </a:xfrm>
          <a:prstGeom prst="rect">
            <a:avLst/>
          </a:prstGeom>
          <a:noFill/>
        </p:spPr>
        <p:txBody>
          <a:bodyPr wrap="square" rtlCol="0">
            <a:spAutoFit/>
          </a:bodyPr>
          <a:lstStyle/>
          <a:p>
            <a:r>
              <a:rPr lang="pt-BR" sz="2400" dirty="0"/>
              <a:t>Budget</a:t>
            </a:r>
            <a:endParaRPr lang="en-US" sz="2400" dirty="0"/>
          </a:p>
        </p:txBody>
      </p:sp>
      <p:sp>
        <p:nvSpPr>
          <p:cNvPr id="12" name="TextBox 11">
            <a:extLst>
              <a:ext uri="{FF2B5EF4-FFF2-40B4-BE49-F238E27FC236}">
                <a16:creationId xmlns:a16="http://schemas.microsoft.com/office/drawing/2014/main" id="{DCAE95BD-0373-4F87-81B5-4237657E2860}"/>
              </a:ext>
            </a:extLst>
          </p:cNvPr>
          <p:cNvSpPr txBox="1"/>
          <p:nvPr/>
        </p:nvSpPr>
        <p:spPr>
          <a:xfrm>
            <a:off x="962891" y="2753843"/>
            <a:ext cx="1164168" cy="830997"/>
          </a:xfrm>
          <a:prstGeom prst="rect">
            <a:avLst/>
          </a:prstGeom>
          <a:noFill/>
        </p:spPr>
        <p:txBody>
          <a:bodyPr wrap="square" rtlCol="0">
            <a:spAutoFit/>
          </a:bodyPr>
          <a:lstStyle/>
          <a:p>
            <a:r>
              <a:rPr lang="pt-BR" sz="2400" dirty="0"/>
              <a:t>State Space</a:t>
            </a:r>
            <a:endParaRPr lang="en-US" sz="2400" dirty="0"/>
          </a:p>
        </p:txBody>
      </p:sp>
      <p:sp>
        <p:nvSpPr>
          <p:cNvPr id="13" name="TextBox 12">
            <a:extLst>
              <a:ext uri="{FF2B5EF4-FFF2-40B4-BE49-F238E27FC236}">
                <a16:creationId xmlns:a16="http://schemas.microsoft.com/office/drawing/2014/main" id="{9B1AD49C-CB8C-4262-A123-C691D3EE7ADE}"/>
              </a:ext>
            </a:extLst>
          </p:cNvPr>
          <p:cNvSpPr txBox="1"/>
          <p:nvPr/>
        </p:nvSpPr>
        <p:spPr>
          <a:xfrm>
            <a:off x="3886200" y="1375213"/>
            <a:ext cx="1402023" cy="461665"/>
          </a:xfrm>
          <a:prstGeom prst="rect">
            <a:avLst/>
          </a:prstGeom>
          <a:noFill/>
        </p:spPr>
        <p:txBody>
          <a:bodyPr wrap="square" rtlCol="0">
            <a:spAutoFit/>
          </a:bodyPr>
          <a:lstStyle/>
          <a:p>
            <a:r>
              <a:rPr lang="pt-BR" sz="2400" dirty="0"/>
              <a:t>Infinite</a:t>
            </a:r>
            <a:endParaRPr lang="en-US" sz="2400" dirty="0"/>
          </a:p>
        </p:txBody>
      </p:sp>
      <p:sp>
        <p:nvSpPr>
          <p:cNvPr id="14" name="TextBox 13">
            <a:extLst>
              <a:ext uri="{FF2B5EF4-FFF2-40B4-BE49-F238E27FC236}">
                <a16:creationId xmlns:a16="http://schemas.microsoft.com/office/drawing/2014/main" id="{391DD3FD-04C0-446F-8C2D-BAD6A243EB19}"/>
              </a:ext>
            </a:extLst>
          </p:cNvPr>
          <p:cNvSpPr txBox="1"/>
          <p:nvPr/>
        </p:nvSpPr>
        <p:spPr>
          <a:xfrm>
            <a:off x="1870364" y="4162296"/>
            <a:ext cx="1525426" cy="461665"/>
          </a:xfrm>
          <a:prstGeom prst="rect">
            <a:avLst/>
          </a:prstGeom>
          <a:noFill/>
        </p:spPr>
        <p:txBody>
          <a:bodyPr wrap="square" rtlCol="0">
            <a:spAutoFit/>
          </a:bodyPr>
          <a:lstStyle/>
          <a:p>
            <a:r>
              <a:rPr lang="pt-BR" sz="2400" dirty="0"/>
              <a:t>Infinite</a:t>
            </a:r>
            <a:endParaRPr lang="en-US" sz="2400" dirty="0"/>
          </a:p>
        </p:txBody>
      </p:sp>
      <p:sp>
        <p:nvSpPr>
          <p:cNvPr id="15" name="TextBox 14">
            <a:extLst>
              <a:ext uri="{FF2B5EF4-FFF2-40B4-BE49-F238E27FC236}">
                <a16:creationId xmlns:a16="http://schemas.microsoft.com/office/drawing/2014/main" id="{027CE978-0DA7-44C6-B196-F9B1F93C0560}"/>
              </a:ext>
            </a:extLst>
          </p:cNvPr>
          <p:cNvSpPr txBox="1"/>
          <p:nvPr/>
        </p:nvSpPr>
        <p:spPr>
          <a:xfrm>
            <a:off x="6341668" y="1375213"/>
            <a:ext cx="1225510" cy="461665"/>
          </a:xfrm>
          <a:prstGeom prst="rect">
            <a:avLst/>
          </a:prstGeom>
          <a:noFill/>
        </p:spPr>
        <p:txBody>
          <a:bodyPr wrap="square" rtlCol="0">
            <a:spAutoFit/>
          </a:bodyPr>
          <a:lstStyle/>
          <a:p>
            <a:r>
              <a:rPr lang="pt-BR" sz="2400" dirty="0"/>
              <a:t>Finite</a:t>
            </a:r>
            <a:endParaRPr lang="en-US" sz="2400" dirty="0"/>
          </a:p>
        </p:txBody>
      </p:sp>
      <p:sp>
        <p:nvSpPr>
          <p:cNvPr id="16" name="TextBox 15">
            <a:extLst>
              <a:ext uri="{FF2B5EF4-FFF2-40B4-BE49-F238E27FC236}">
                <a16:creationId xmlns:a16="http://schemas.microsoft.com/office/drawing/2014/main" id="{18CA23BB-3C46-4A3F-A6F5-15169429088B}"/>
              </a:ext>
            </a:extLst>
          </p:cNvPr>
          <p:cNvSpPr txBox="1"/>
          <p:nvPr/>
        </p:nvSpPr>
        <p:spPr>
          <a:xfrm>
            <a:off x="2231622" y="2049337"/>
            <a:ext cx="1164168" cy="461665"/>
          </a:xfrm>
          <a:prstGeom prst="rect">
            <a:avLst/>
          </a:prstGeom>
          <a:noFill/>
        </p:spPr>
        <p:txBody>
          <a:bodyPr wrap="square" rtlCol="0">
            <a:spAutoFit/>
          </a:bodyPr>
          <a:lstStyle/>
          <a:p>
            <a:r>
              <a:rPr lang="pt-BR" sz="2400" dirty="0"/>
              <a:t>Finite</a:t>
            </a:r>
            <a:endParaRPr lang="en-US" sz="2400" dirty="0"/>
          </a:p>
        </p:txBody>
      </p:sp>
      <p:sp>
        <p:nvSpPr>
          <p:cNvPr id="18" name="Rectangle 17">
            <a:extLst>
              <a:ext uri="{FF2B5EF4-FFF2-40B4-BE49-F238E27FC236}">
                <a16:creationId xmlns:a16="http://schemas.microsoft.com/office/drawing/2014/main" id="{F172A453-355C-4595-A7A1-8CD859A5DC21}"/>
              </a:ext>
            </a:extLst>
          </p:cNvPr>
          <p:cNvSpPr/>
          <p:nvPr/>
        </p:nvSpPr>
        <p:spPr>
          <a:xfrm>
            <a:off x="5639371" y="1781431"/>
            <a:ext cx="2204288" cy="17919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Model-Free</a:t>
            </a:r>
            <a:endParaRPr lang="en-US" dirty="0"/>
          </a:p>
        </p:txBody>
      </p:sp>
      <p:sp>
        <p:nvSpPr>
          <p:cNvPr id="19" name="Rectangle 18">
            <a:extLst>
              <a:ext uri="{FF2B5EF4-FFF2-40B4-BE49-F238E27FC236}">
                <a16:creationId xmlns:a16="http://schemas.microsoft.com/office/drawing/2014/main" id="{10643DD3-2ECB-483E-97EB-AECF836643C6}"/>
              </a:ext>
            </a:extLst>
          </p:cNvPr>
          <p:cNvSpPr/>
          <p:nvPr/>
        </p:nvSpPr>
        <p:spPr>
          <a:xfrm>
            <a:off x="3435083" y="3584840"/>
            <a:ext cx="2204288" cy="17919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Model-Free or</a:t>
            </a:r>
          </a:p>
          <a:p>
            <a:pPr algn="ctr"/>
            <a:r>
              <a:rPr lang="pt-BR" dirty="0"/>
              <a:t>Approximate</a:t>
            </a:r>
            <a:endParaRPr lang="en-US" dirty="0"/>
          </a:p>
        </p:txBody>
      </p:sp>
      <p:sp>
        <p:nvSpPr>
          <p:cNvPr id="20" name="Rectangle 19">
            <a:extLst>
              <a:ext uri="{FF2B5EF4-FFF2-40B4-BE49-F238E27FC236}">
                <a16:creationId xmlns:a16="http://schemas.microsoft.com/office/drawing/2014/main" id="{C4C35B90-6F2B-473E-814D-E66CACD4433A}"/>
              </a:ext>
            </a:extLst>
          </p:cNvPr>
          <p:cNvSpPr/>
          <p:nvPr/>
        </p:nvSpPr>
        <p:spPr>
          <a:xfrm>
            <a:off x="5639371" y="3584840"/>
            <a:ext cx="2204288" cy="17919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Approximate</a:t>
            </a:r>
            <a:endParaRPr lang="en-US" dirty="0"/>
          </a:p>
        </p:txBody>
      </p:sp>
    </p:spTree>
    <p:extLst>
      <p:ext uri="{BB962C8B-B14F-4D97-AF65-F5344CB8AC3E}">
        <p14:creationId xmlns:p14="http://schemas.microsoft.com/office/powerpoint/2010/main" val="3319308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623C6-F58E-438F-84CD-A31D9ECE97DC}"/>
              </a:ext>
            </a:extLst>
          </p:cNvPr>
          <p:cNvSpPr>
            <a:spLocks noGrp="1"/>
          </p:cNvSpPr>
          <p:nvPr>
            <p:ph type="title"/>
          </p:nvPr>
        </p:nvSpPr>
        <p:spPr/>
        <p:txBody>
          <a:bodyPr/>
          <a:lstStyle/>
          <a:p>
            <a:r>
              <a:rPr lang="en-US" dirty="0"/>
              <a:t>Policy Evaluation and Policy Iteration</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8652710-5EA1-4BD6-8544-FE7B2B187250}"/>
                  </a:ext>
                </a:extLst>
              </p:cNvPr>
              <p:cNvSpPr/>
              <p:nvPr/>
            </p:nvSpPr>
            <p:spPr>
              <a:xfrm>
                <a:off x="274469" y="3813520"/>
                <a:ext cx="5223289" cy="1121654"/>
              </a:xfrm>
              <a:prstGeom prst="rect">
                <a:avLst/>
              </a:prstGeom>
            </p:spPr>
            <p:txBody>
              <a:bodyPr wrap="none">
                <a:sp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𝑘</m:t>
                          </m:r>
                          <m:r>
                            <a:rPr lang="en-US" sz="2000" b="0" i="1" smtClean="0">
                              <a:latin typeface="Cambria Math" panose="02040503050406030204" pitchFamily="18" charset="0"/>
                              <a:ea typeface="Cambria Math" panose="02040503050406030204" pitchFamily="18" charset="0"/>
                            </a:rPr>
                            <m:t>+1</m:t>
                          </m:r>
                        </m:sub>
                      </m:sSub>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𝑠</m:t>
                          </m:r>
                        </m:e>
                      </m:d>
                      <m:r>
                        <a:rPr lang="en-US" sz="2000" i="1" smtClean="0">
                          <a:latin typeface="Cambria Math" panose="02040503050406030204" pitchFamily="18" charset="0"/>
                          <a:ea typeface="Cambria Math" panose="02040503050406030204" pitchFamily="18" charset="0"/>
                        </a:rPr>
                        <m:t>=</m:t>
                      </m:r>
                      <m:nary>
                        <m:naryPr>
                          <m:chr m:val="∑"/>
                          <m:supHide m:val="on"/>
                          <m:ctrlPr>
                            <a:rPr lang="en-US" sz="2000" i="1" smtClean="0">
                              <a:latin typeface="Cambria Math" panose="02040503050406030204" pitchFamily="18" charset="0"/>
                              <a:ea typeface="Cambria Math" panose="02040503050406030204" pitchFamily="18" charset="0"/>
                            </a:rPr>
                          </m:ctrlPr>
                        </m:naryPr>
                        <m:sub>
                          <m:r>
                            <m:rPr>
                              <m:brk m:alnAt="7"/>
                            </m:rPr>
                            <a:rPr lang="en-US" sz="2000" b="0" i="1" smtClean="0">
                              <a:latin typeface="Cambria Math" panose="02040503050406030204" pitchFamily="18" charset="0"/>
                              <a:ea typeface="Cambria Math" panose="02040503050406030204" pitchFamily="18" charset="0"/>
                            </a:rPr>
                            <m:t>𝑎</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𝐴</m:t>
                          </m:r>
                        </m:sub>
                        <m:sup/>
                        <m:e>
                          <m:r>
                            <a:rPr lang="en-US" sz="2000" b="0" i="1" smtClean="0">
                              <a:latin typeface="Cambria Math" panose="02040503050406030204" pitchFamily="18" charset="0"/>
                              <a:ea typeface="Cambria Math" panose="02040503050406030204" pitchFamily="18" charset="0"/>
                            </a:rPr>
                            <m:t>𝜋</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𝑎</m:t>
                              </m:r>
                            </m:e>
                            <m:e>
                              <m:r>
                                <a:rPr lang="en-US" sz="2000" b="0" i="1" smtClean="0">
                                  <a:latin typeface="Cambria Math" panose="02040503050406030204" pitchFamily="18" charset="0"/>
                                  <a:ea typeface="Cambria Math" panose="02040503050406030204" pitchFamily="18" charset="0"/>
                                </a:rPr>
                                <m:t>𝑠</m:t>
                              </m:r>
                            </m:e>
                          </m:d>
                          <m:d>
                            <m:dPr>
                              <m:ctrlPr>
                                <a:rPr lang="en-US" sz="2000" b="0" i="1" smtClean="0">
                                  <a:latin typeface="Cambria Math" panose="02040503050406030204" pitchFamily="18" charset="0"/>
                                  <a:ea typeface="Cambria Math" panose="02040503050406030204" pitchFamily="18" charset="0"/>
                                </a:rPr>
                              </m:ctrlPr>
                            </m:dPr>
                            <m:e>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𝑠</m:t>
                                  </m:r>
                                </m:sub>
                                <m:sup>
                                  <m:r>
                                    <a:rPr lang="en-US" sz="2000" b="0" i="1" smtClean="0">
                                      <a:latin typeface="Cambria Math" panose="02040503050406030204" pitchFamily="18" charset="0"/>
                                      <a:ea typeface="Cambria Math" panose="02040503050406030204" pitchFamily="18" charset="0"/>
                                    </a:rPr>
                                    <m:t>𝑎</m:t>
                                  </m:r>
                                </m:sup>
                              </m:sSubSup>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nary>
                                <m:naryPr>
                                  <m:chr m:val="∑"/>
                                  <m:supHide m:val="on"/>
                                  <m:ctrlPr>
                                    <a:rPr lang="en-US" sz="2000" i="1">
                                      <a:latin typeface="Cambria Math" panose="02040503050406030204" pitchFamily="18" charset="0"/>
                                      <a:ea typeface="Cambria Math" panose="02040503050406030204" pitchFamily="18" charset="0"/>
                                    </a:rPr>
                                  </m:ctrlPr>
                                </m:naryPr>
                                <m:sub>
                                  <m:r>
                                    <m:rPr>
                                      <m:brk m:alnAt="7"/>
                                    </m:rPr>
                                    <a:rPr lang="en-US" sz="2000" i="1">
                                      <a:latin typeface="Cambria Math" panose="02040503050406030204" pitchFamily="18" charset="0"/>
                                      <a:ea typeface="Cambria Math" panose="02040503050406030204" pitchFamily="18" charset="0"/>
                                    </a:rPr>
                                    <m:t>𝑠</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𝑆</m:t>
                                  </m:r>
                                </m:sub>
                                <m:sup/>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𝑃</m:t>
                                      </m:r>
                                    </m:e>
                                    <m:sub>
                                      <m:r>
                                        <a:rPr lang="en-US" sz="2000" i="1">
                                          <a:latin typeface="Cambria Math" panose="02040503050406030204" pitchFamily="18" charset="0"/>
                                          <a:ea typeface="Cambria Math" panose="02040503050406030204" pitchFamily="18" charset="0"/>
                                        </a:rPr>
                                        <m:t>𝑠𝑠</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𝑎</m:t>
                                      </m:r>
                                    </m:sup>
                                  </m:sSubSup>
                                </m:e>
                              </m:nary>
                              <m:r>
                                <a:rPr lang="en-US" sz="2000" i="1">
                                  <a:latin typeface="Cambria Math" panose="02040503050406030204" pitchFamily="18" charset="0"/>
                                  <a:ea typeface="Cambria Math" panose="02040503050406030204" pitchFamily="18" charset="0"/>
                                </a:rPr>
                                <m:t>𝑣</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𝑠</m:t>
                                  </m:r>
                                </m:e>
                                <m:sup>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ea typeface="Cambria Math" panose="02040503050406030204" pitchFamily="18" charset="0"/>
                                </a:rPr>
                                <m:t>)</m:t>
                              </m:r>
                            </m:e>
                          </m:d>
                        </m:e>
                      </m:nary>
                    </m:oMath>
                  </m:oMathPara>
                </a14:m>
                <a:endParaRPr lang="en-US" sz="2000" dirty="0" err="1"/>
              </a:p>
            </p:txBody>
          </p:sp>
        </mc:Choice>
        <mc:Fallback xmlns="">
          <p:sp>
            <p:nvSpPr>
              <p:cNvPr id="5" name="Rectangle 4">
                <a:extLst>
                  <a:ext uri="{FF2B5EF4-FFF2-40B4-BE49-F238E27FC236}">
                    <a16:creationId xmlns:a16="http://schemas.microsoft.com/office/drawing/2014/main" id="{58652710-5EA1-4BD6-8544-FE7B2B187250}"/>
                  </a:ext>
                </a:extLst>
              </p:cNvPr>
              <p:cNvSpPr>
                <a:spLocks noRot="1" noChangeAspect="1" noMove="1" noResize="1" noEditPoints="1" noAdjustHandles="1" noChangeArrowheads="1" noChangeShapeType="1" noTextEdit="1"/>
              </p:cNvSpPr>
              <p:nvPr/>
            </p:nvSpPr>
            <p:spPr>
              <a:xfrm>
                <a:off x="274469" y="3813520"/>
                <a:ext cx="5223289" cy="1121654"/>
              </a:xfrm>
              <a:prstGeom prst="rect">
                <a:avLst/>
              </a:prstGeom>
              <a:blipFill>
                <a:blip r:embed="rId2"/>
                <a:stretch>
                  <a:fillRect/>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14606985-4032-4D07-88A0-09C2A23EEB19}"/>
              </a:ext>
            </a:extLst>
          </p:cNvPr>
          <p:cNvSpPr/>
          <p:nvPr/>
        </p:nvSpPr>
        <p:spPr bwMode="gray">
          <a:xfrm>
            <a:off x="3353230" y="1385624"/>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7" name="Oval 6">
            <a:extLst>
              <a:ext uri="{FF2B5EF4-FFF2-40B4-BE49-F238E27FC236}">
                <a16:creationId xmlns:a16="http://schemas.microsoft.com/office/drawing/2014/main" id="{A6853FCF-0207-4580-93E4-96EC92850F03}"/>
              </a:ext>
            </a:extLst>
          </p:cNvPr>
          <p:cNvSpPr/>
          <p:nvPr/>
        </p:nvSpPr>
        <p:spPr bwMode="gray">
          <a:xfrm>
            <a:off x="2661661" y="2148419"/>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8" name="Straight Arrow Connector 7">
            <a:extLst>
              <a:ext uri="{FF2B5EF4-FFF2-40B4-BE49-F238E27FC236}">
                <a16:creationId xmlns:a16="http://schemas.microsoft.com/office/drawing/2014/main" id="{34F62F6A-2395-4B89-89DD-E9E898154179}"/>
              </a:ext>
            </a:extLst>
          </p:cNvPr>
          <p:cNvCxnSpPr>
            <a:stCxn id="6" idx="3"/>
            <a:endCxn id="7" idx="7"/>
          </p:cNvCxnSpPr>
          <p:nvPr/>
        </p:nvCxnSpPr>
        <p:spPr bwMode="gray">
          <a:xfrm flipH="1">
            <a:off x="2778734" y="1610310"/>
            <a:ext cx="612032" cy="5581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6904D117-21A0-4F3A-A6C7-265C8E657066}"/>
              </a:ext>
            </a:extLst>
          </p:cNvPr>
          <p:cNvCxnSpPr>
            <a:cxnSpLocks/>
            <a:stCxn id="6" idx="5"/>
            <a:endCxn id="24" idx="1"/>
          </p:cNvCxnSpPr>
          <p:nvPr/>
        </p:nvCxnSpPr>
        <p:spPr bwMode="gray">
          <a:xfrm>
            <a:off x="3572003" y="1610310"/>
            <a:ext cx="582758" cy="5716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80DEA602-EA45-4512-B7B9-EB0E3E876DC4}"/>
                  </a:ext>
                </a:extLst>
              </p:cNvPr>
              <p:cNvSpPr/>
              <p:nvPr/>
            </p:nvSpPr>
            <p:spPr>
              <a:xfrm>
                <a:off x="2141431" y="2260579"/>
                <a:ext cx="4206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𝑅</m:t>
                      </m:r>
                    </m:oMath>
                  </m:oMathPara>
                </a14:m>
                <a:endParaRPr lang="en-US" dirty="0"/>
              </a:p>
            </p:txBody>
          </p:sp>
        </mc:Choice>
        <mc:Fallback xmlns="">
          <p:sp>
            <p:nvSpPr>
              <p:cNvPr id="10" name="Rectangle 9">
                <a:extLst>
                  <a:ext uri="{FF2B5EF4-FFF2-40B4-BE49-F238E27FC236}">
                    <a16:creationId xmlns:a16="http://schemas.microsoft.com/office/drawing/2014/main" id="{80DEA602-EA45-4512-B7B9-EB0E3E876DC4}"/>
                  </a:ext>
                </a:extLst>
              </p:cNvPr>
              <p:cNvSpPr>
                <a:spLocks noRot="1" noChangeAspect="1" noMove="1" noResize="1" noEditPoints="1" noAdjustHandles="1" noChangeArrowheads="1" noChangeShapeType="1" noTextEdit="1"/>
              </p:cNvSpPr>
              <p:nvPr/>
            </p:nvSpPr>
            <p:spPr>
              <a:xfrm>
                <a:off x="2141431" y="2260579"/>
                <a:ext cx="420628"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62BCB32F-9040-41FC-92B4-E2457FA96DA3}"/>
                  </a:ext>
                </a:extLst>
              </p:cNvPr>
              <p:cNvSpPr/>
              <p:nvPr/>
            </p:nvSpPr>
            <p:spPr>
              <a:xfrm>
                <a:off x="830839" y="2722103"/>
                <a:ext cx="12454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𝑣</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1" name="Rectangle 10">
                <a:extLst>
                  <a:ext uri="{FF2B5EF4-FFF2-40B4-BE49-F238E27FC236}">
                    <a16:creationId xmlns:a16="http://schemas.microsoft.com/office/drawing/2014/main" id="{62BCB32F-9040-41FC-92B4-E2457FA96DA3}"/>
                  </a:ext>
                </a:extLst>
              </p:cNvPr>
              <p:cNvSpPr>
                <a:spLocks noRot="1" noChangeAspect="1" noMove="1" noResize="1" noEditPoints="1" noAdjustHandles="1" noChangeArrowheads="1" noChangeShapeType="1" noTextEdit="1"/>
              </p:cNvSpPr>
              <p:nvPr/>
            </p:nvSpPr>
            <p:spPr>
              <a:xfrm>
                <a:off x="830839" y="2722103"/>
                <a:ext cx="1245406"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BA5AB8EA-5164-4358-B31A-3806755219BA}"/>
                  </a:ext>
                </a:extLst>
              </p:cNvPr>
              <p:cNvSpPr/>
              <p:nvPr/>
            </p:nvSpPr>
            <p:spPr>
              <a:xfrm>
                <a:off x="1830063" y="1253081"/>
                <a:ext cx="14639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+1</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oMath>
                  </m:oMathPara>
                </a14:m>
                <a:endParaRPr lang="en-US" dirty="0"/>
              </a:p>
            </p:txBody>
          </p:sp>
        </mc:Choice>
        <mc:Fallback xmlns="">
          <p:sp>
            <p:nvSpPr>
              <p:cNvPr id="12" name="Rectangle 11">
                <a:extLst>
                  <a:ext uri="{FF2B5EF4-FFF2-40B4-BE49-F238E27FC236}">
                    <a16:creationId xmlns:a16="http://schemas.microsoft.com/office/drawing/2014/main" id="{BA5AB8EA-5164-4358-B31A-3806755219BA}"/>
                  </a:ext>
                </a:extLst>
              </p:cNvPr>
              <p:cNvSpPr>
                <a:spLocks noRot="1" noChangeAspect="1" noMove="1" noResize="1" noEditPoints="1" noAdjustHandles="1" noChangeArrowheads="1" noChangeShapeType="1" noTextEdit="1"/>
              </p:cNvSpPr>
              <p:nvPr/>
            </p:nvSpPr>
            <p:spPr>
              <a:xfrm>
                <a:off x="1830063" y="1253081"/>
                <a:ext cx="1463991" cy="369332"/>
              </a:xfrm>
              <a:prstGeom prst="rect">
                <a:avLst/>
              </a:prstGeom>
              <a:blipFill>
                <a:blip r:embed="rId5"/>
                <a:stretch>
                  <a:fillRect b="-3333"/>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CC64990F-DA08-4327-BB86-30AB2346D47C}"/>
              </a:ext>
            </a:extLst>
          </p:cNvPr>
          <p:cNvSpPr/>
          <p:nvPr/>
        </p:nvSpPr>
        <p:spPr bwMode="gray">
          <a:xfrm>
            <a:off x="2080677" y="2775151"/>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7" name="Straight Arrow Connector 16">
            <a:extLst>
              <a:ext uri="{FF2B5EF4-FFF2-40B4-BE49-F238E27FC236}">
                <a16:creationId xmlns:a16="http://schemas.microsoft.com/office/drawing/2014/main" id="{FE6C0E56-451A-4FFB-A15C-E05CBD0D3FA0}"/>
              </a:ext>
            </a:extLst>
          </p:cNvPr>
          <p:cNvCxnSpPr>
            <a:cxnSpLocks/>
            <a:stCxn id="7" idx="3"/>
            <a:endCxn id="16" idx="0"/>
          </p:cNvCxnSpPr>
          <p:nvPr/>
        </p:nvCxnSpPr>
        <p:spPr bwMode="gray">
          <a:xfrm flipH="1">
            <a:off x="2208832" y="2265492"/>
            <a:ext cx="472916"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EF04EBAD-A7AD-4A5B-943E-002C112A032D}"/>
              </a:ext>
            </a:extLst>
          </p:cNvPr>
          <p:cNvSpPr/>
          <p:nvPr/>
        </p:nvSpPr>
        <p:spPr bwMode="gray">
          <a:xfrm>
            <a:off x="2999509" y="2775151"/>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21" name="Straight Arrow Connector 20">
            <a:extLst>
              <a:ext uri="{FF2B5EF4-FFF2-40B4-BE49-F238E27FC236}">
                <a16:creationId xmlns:a16="http://schemas.microsoft.com/office/drawing/2014/main" id="{7205D2A3-D582-47C1-B741-CC05ED589B82}"/>
              </a:ext>
            </a:extLst>
          </p:cNvPr>
          <p:cNvCxnSpPr>
            <a:cxnSpLocks/>
            <a:stCxn id="7" idx="5"/>
            <a:endCxn id="20" idx="0"/>
          </p:cNvCxnSpPr>
          <p:nvPr/>
        </p:nvCxnSpPr>
        <p:spPr bwMode="gray">
          <a:xfrm>
            <a:off x="2778734" y="2265492"/>
            <a:ext cx="348930"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Oval 23">
            <a:extLst>
              <a:ext uri="{FF2B5EF4-FFF2-40B4-BE49-F238E27FC236}">
                <a16:creationId xmlns:a16="http://schemas.microsoft.com/office/drawing/2014/main" id="{3872CD0B-3528-4FAC-9400-6C6957944256}"/>
              </a:ext>
            </a:extLst>
          </p:cNvPr>
          <p:cNvSpPr/>
          <p:nvPr/>
        </p:nvSpPr>
        <p:spPr bwMode="gray">
          <a:xfrm>
            <a:off x="4134674" y="2161877"/>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25" name="Oval 24">
            <a:extLst>
              <a:ext uri="{FF2B5EF4-FFF2-40B4-BE49-F238E27FC236}">
                <a16:creationId xmlns:a16="http://schemas.microsoft.com/office/drawing/2014/main" id="{CA3CD3B1-E84E-4CC8-A7A4-9AA13EC623FE}"/>
              </a:ext>
            </a:extLst>
          </p:cNvPr>
          <p:cNvSpPr/>
          <p:nvPr/>
        </p:nvSpPr>
        <p:spPr bwMode="gray">
          <a:xfrm>
            <a:off x="3553690" y="2788609"/>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26" name="Straight Arrow Connector 25">
            <a:extLst>
              <a:ext uri="{FF2B5EF4-FFF2-40B4-BE49-F238E27FC236}">
                <a16:creationId xmlns:a16="http://schemas.microsoft.com/office/drawing/2014/main" id="{AB890991-AB74-4A4F-BA0B-628605B020B2}"/>
              </a:ext>
            </a:extLst>
          </p:cNvPr>
          <p:cNvCxnSpPr>
            <a:cxnSpLocks/>
            <a:stCxn id="24" idx="3"/>
            <a:endCxn id="25" idx="0"/>
          </p:cNvCxnSpPr>
          <p:nvPr/>
        </p:nvCxnSpPr>
        <p:spPr bwMode="gray">
          <a:xfrm flipH="1">
            <a:off x="3681845" y="2278950"/>
            <a:ext cx="472916"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8024CE75-5E6B-4E42-80EE-F228B74FAF35}"/>
              </a:ext>
            </a:extLst>
          </p:cNvPr>
          <p:cNvSpPr/>
          <p:nvPr/>
        </p:nvSpPr>
        <p:spPr bwMode="gray">
          <a:xfrm>
            <a:off x="4472522" y="2788609"/>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28" name="Straight Arrow Connector 27">
            <a:extLst>
              <a:ext uri="{FF2B5EF4-FFF2-40B4-BE49-F238E27FC236}">
                <a16:creationId xmlns:a16="http://schemas.microsoft.com/office/drawing/2014/main" id="{3A2000F8-82AA-4FCB-9D29-7915FA0FB97A}"/>
              </a:ext>
            </a:extLst>
          </p:cNvPr>
          <p:cNvCxnSpPr>
            <a:cxnSpLocks/>
            <a:stCxn id="24" idx="5"/>
            <a:endCxn id="27" idx="0"/>
          </p:cNvCxnSpPr>
          <p:nvPr/>
        </p:nvCxnSpPr>
        <p:spPr bwMode="gray">
          <a:xfrm>
            <a:off x="4251747" y="2278950"/>
            <a:ext cx="348930"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FF6AB814-F3B6-4180-B392-00DD599D7981}"/>
                  </a:ext>
                </a:extLst>
              </p:cNvPr>
              <p:cNvSpPr/>
              <p:nvPr/>
            </p:nvSpPr>
            <p:spPr>
              <a:xfrm>
                <a:off x="2375132" y="1930792"/>
                <a:ext cx="4003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32" name="Rectangle 31">
                <a:extLst>
                  <a:ext uri="{FF2B5EF4-FFF2-40B4-BE49-F238E27FC236}">
                    <a16:creationId xmlns:a16="http://schemas.microsoft.com/office/drawing/2014/main" id="{FF6AB814-F3B6-4180-B392-00DD599D7981}"/>
                  </a:ext>
                </a:extLst>
              </p:cNvPr>
              <p:cNvSpPr>
                <a:spLocks noRot="1" noChangeAspect="1" noMove="1" noResize="1" noEditPoints="1" noAdjustHandles="1" noChangeArrowheads="1" noChangeShapeType="1" noTextEdit="1"/>
              </p:cNvSpPr>
              <p:nvPr/>
            </p:nvSpPr>
            <p:spPr>
              <a:xfrm>
                <a:off x="2375132" y="1930792"/>
                <a:ext cx="400302"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D9D0DA9-3F48-48A0-ABC6-3F0B38583A67}"/>
                  </a:ext>
                </a:extLst>
              </p:cNvPr>
              <p:cNvSpPr txBox="1"/>
              <p:nvPr/>
            </p:nvSpPr>
            <p:spPr bwMode="gray">
              <a:xfrm>
                <a:off x="1102290" y="5472376"/>
                <a:ext cx="3323922" cy="423550"/>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𝑣</m:t>
                          </m:r>
                        </m:e>
                        <m:sup>
                          <m:r>
                            <a:rPr lang="en-US" sz="2000" b="0" i="1" smtClean="0">
                              <a:latin typeface="Cambria Math" panose="02040503050406030204" pitchFamily="18" charset="0"/>
                            </a:rPr>
                            <m:t>𝑘</m:t>
                          </m:r>
                          <m:r>
                            <a:rPr lang="en-US" sz="2000" b="0" i="1" smtClean="0">
                              <a:latin typeface="Cambria Math" panose="02040503050406030204" pitchFamily="18" charset="0"/>
                            </a:rPr>
                            <m:t>+1</m:t>
                          </m:r>
                        </m:sup>
                      </m:sSup>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a:rPr lang="en-US" sz="2000" b="0" i="1" smtClean="0">
                              <a:latin typeface="Cambria Math" panose="02040503050406030204" pitchFamily="18" charset="0"/>
                            </a:rPr>
                            <m:t>𝑅</m:t>
                          </m:r>
                        </m:e>
                        <m:sup>
                          <m:r>
                            <a:rPr lang="el-GR" sz="2000" i="1">
                              <a:latin typeface="Cambria Math" panose="02040503050406030204" pitchFamily="18" charset="0"/>
                            </a:rPr>
                            <m:t>𝜋</m:t>
                          </m:r>
                        </m:sup>
                      </m:sSup>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sSup>
                        <m:sSupPr>
                          <m:ctrlPr>
                            <a:rPr lang="en-US" sz="2000" i="1">
                              <a:latin typeface="Cambria Math" panose="02040503050406030204" pitchFamily="18" charset="0"/>
                            </a:rPr>
                          </m:ctrlPr>
                        </m:sSupPr>
                        <m:e>
                          <m:r>
                            <a:rPr lang="en-US" sz="2000" b="0" i="1" smtClean="0">
                              <a:latin typeface="Cambria Math" panose="02040503050406030204" pitchFamily="18" charset="0"/>
                            </a:rPr>
                            <m:t>𝑃</m:t>
                          </m:r>
                        </m:e>
                        <m:sup>
                          <m:r>
                            <a:rPr lang="el-GR" sz="2000" i="1">
                              <a:latin typeface="Cambria Math" panose="02040503050406030204" pitchFamily="18" charset="0"/>
                            </a:rPr>
                            <m:t>𝜋</m:t>
                          </m:r>
                        </m:sup>
                      </m:sSup>
                      <m:sSup>
                        <m:sSupPr>
                          <m:ctrlPr>
                            <a:rPr lang="en-US" sz="2000" i="1">
                              <a:latin typeface="Cambria Math" panose="02040503050406030204" pitchFamily="18" charset="0"/>
                            </a:rPr>
                          </m:ctrlPr>
                        </m:sSupPr>
                        <m:e>
                          <m:r>
                            <a:rPr lang="en-US" sz="2000" b="0" i="1" smtClean="0">
                              <a:latin typeface="Cambria Math" panose="02040503050406030204" pitchFamily="18" charset="0"/>
                            </a:rPr>
                            <m:t>𝑣</m:t>
                          </m:r>
                        </m:e>
                        <m:sup>
                          <m:r>
                            <a:rPr lang="en-US" sz="2000" b="0" i="1" smtClean="0">
                              <a:latin typeface="Cambria Math" panose="02040503050406030204" pitchFamily="18" charset="0"/>
                            </a:rPr>
                            <m:t>𝑘</m:t>
                          </m:r>
                        </m:sup>
                      </m:sSup>
                    </m:oMath>
                  </m:oMathPara>
                </a14:m>
                <a:endParaRPr lang="en-US" sz="2000" dirty="0" err="1"/>
              </a:p>
            </p:txBody>
          </p:sp>
        </mc:Choice>
        <mc:Fallback xmlns="">
          <p:sp>
            <p:nvSpPr>
              <p:cNvPr id="34" name="TextBox 33">
                <a:extLst>
                  <a:ext uri="{FF2B5EF4-FFF2-40B4-BE49-F238E27FC236}">
                    <a16:creationId xmlns:a16="http://schemas.microsoft.com/office/drawing/2014/main" id="{3D9D0DA9-3F48-48A0-ABC6-3F0B38583A67}"/>
                  </a:ext>
                </a:extLst>
              </p:cNvPr>
              <p:cNvSpPr txBox="1">
                <a:spLocks noRot="1" noChangeAspect="1" noMove="1" noResize="1" noEditPoints="1" noAdjustHandles="1" noChangeArrowheads="1" noChangeShapeType="1" noTextEdit="1"/>
              </p:cNvSpPr>
              <p:nvPr/>
            </p:nvSpPr>
            <p:spPr bwMode="gray">
              <a:xfrm>
                <a:off x="1102290" y="5472376"/>
                <a:ext cx="3323922" cy="423550"/>
              </a:xfrm>
              <a:prstGeom prst="rect">
                <a:avLst/>
              </a:prstGeom>
              <a:blipFill>
                <a:blip r:embed="rId7"/>
                <a:stretch>
                  <a:fillRect b="-2899"/>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66CA99CE-F96D-4677-A054-E2363E829665}"/>
              </a:ext>
            </a:extLst>
          </p:cNvPr>
          <p:cNvSpPr txBox="1"/>
          <p:nvPr/>
        </p:nvSpPr>
        <p:spPr bwMode="gray">
          <a:xfrm>
            <a:off x="6948055" y="-185786"/>
            <a:ext cx="914400" cy="914400"/>
          </a:xfrm>
          <a:prstGeom prst="rect">
            <a:avLst/>
          </a:prstGeom>
          <a:noFill/>
        </p:spPr>
        <p:txBody>
          <a:bodyPr wrap="non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p:sp>
        <p:nvSpPr>
          <p:cNvPr id="36" name="TextBox 35">
            <a:extLst>
              <a:ext uri="{FF2B5EF4-FFF2-40B4-BE49-F238E27FC236}">
                <a16:creationId xmlns:a16="http://schemas.microsoft.com/office/drawing/2014/main" id="{1FBB3B3F-FB41-4038-939C-181D8071EA40}"/>
              </a:ext>
            </a:extLst>
          </p:cNvPr>
          <p:cNvSpPr txBox="1"/>
          <p:nvPr/>
        </p:nvSpPr>
        <p:spPr bwMode="gray">
          <a:xfrm>
            <a:off x="341554" y="3545853"/>
            <a:ext cx="3136151" cy="211775"/>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dirty="0"/>
              <a:t>One step lookahead </a:t>
            </a:r>
          </a:p>
        </p:txBody>
      </p:sp>
      <p:pic>
        <p:nvPicPr>
          <p:cNvPr id="38" name="Picture 37">
            <a:extLst>
              <a:ext uri="{FF2B5EF4-FFF2-40B4-BE49-F238E27FC236}">
                <a16:creationId xmlns:a16="http://schemas.microsoft.com/office/drawing/2014/main" id="{290B213D-6D67-49E3-BC6A-AB7B9380A5AE}"/>
              </a:ext>
            </a:extLst>
          </p:cNvPr>
          <p:cNvPicPr>
            <a:picLocks noChangeAspect="1"/>
          </p:cNvPicPr>
          <p:nvPr/>
        </p:nvPicPr>
        <p:blipFill>
          <a:blip r:embed="rId8"/>
          <a:stretch>
            <a:fillRect/>
          </a:stretch>
        </p:blipFill>
        <p:spPr>
          <a:xfrm>
            <a:off x="5649238" y="847303"/>
            <a:ext cx="3030385" cy="5608871"/>
          </a:xfrm>
          <a:prstGeom prst="rect">
            <a:avLst/>
          </a:prstGeom>
        </p:spPr>
      </p:pic>
      <p:sp>
        <p:nvSpPr>
          <p:cNvPr id="39" name="TextBox 38">
            <a:extLst>
              <a:ext uri="{FF2B5EF4-FFF2-40B4-BE49-F238E27FC236}">
                <a16:creationId xmlns:a16="http://schemas.microsoft.com/office/drawing/2014/main" id="{D75EFFD2-0E41-423D-ACAE-FE19F73FEF7E}"/>
              </a:ext>
            </a:extLst>
          </p:cNvPr>
          <p:cNvSpPr txBox="1"/>
          <p:nvPr/>
        </p:nvSpPr>
        <p:spPr bwMode="gray">
          <a:xfrm>
            <a:off x="5049982" y="6494264"/>
            <a:ext cx="7093527" cy="30139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u="sng" dirty="0"/>
              <a:t>Source</a:t>
            </a:r>
            <a:r>
              <a:rPr lang="en-US" sz="1200" dirty="0"/>
              <a:t>: Silver, 2015, https://www.davidsilver.uk/wp-content/uploads/2020/03/DP.pdf</a:t>
            </a:r>
          </a:p>
        </p:txBody>
      </p:sp>
      <p:pic>
        <p:nvPicPr>
          <p:cNvPr id="40" name="Picture 39">
            <a:extLst>
              <a:ext uri="{FF2B5EF4-FFF2-40B4-BE49-F238E27FC236}">
                <a16:creationId xmlns:a16="http://schemas.microsoft.com/office/drawing/2014/main" id="{C8619CF3-6D45-4E20-9402-BAE6A641A415}"/>
              </a:ext>
            </a:extLst>
          </p:cNvPr>
          <p:cNvPicPr>
            <a:picLocks noChangeAspect="1"/>
          </p:cNvPicPr>
          <p:nvPr/>
        </p:nvPicPr>
        <p:blipFill>
          <a:blip r:embed="rId9"/>
          <a:stretch>
            <a:fillRect/>
          </a:stretch>
        </p:blipFill>
        <p:spPr>
          <a:xfrm>
            <a:off x="8903222" y="873254"/>
            <a:ext cx="1808221" cy="5556971"/>
          </a:xfrm>
          <a:prstGeom prst="rect">
            <a:avLst/>
          </a:prstGeom>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54F0B54-D8DF-4677-AD8D-B9C2FD7C8CC4}"/>
                  </a:ext>
                </a:extLst>
              </p:cNvPr>
              <p:cNvSpPr txBox="1"/>
              <p:nvPr/>
            </p:nvSpPr>
            <p:spPr bwMode="gray">
              <a:xfrm>
                <a:off x="1063960" y="6005494"/>
                <a:ext cx="3323922" cy="423550"/>
              </a:xfrm>
              <a:prstGeom prst="rect">
                <a:avLst/>
              </a:prstGeom>
              <a:noFill/>
            </p:spPr>
            <p:txBody>
              <a:bodyPr wrap="non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𝜋</m:t>
                          </m:r>
                        </m:e>
                        <m:sup>
                          <m:r>
                            <a:rPr lang="en-US" sz="2000" i="1">
                              <a:latin typeface="Cambria Math" panose="02040503050406030204" pitchFamily="18" charset="0"/>
                              <a:ea typeface="Cambria Math" panose="02040503050406030204" pitchFamily="18" charset="0"/>
                            </a:rPr>
                            <m:t>′</m:t>
                          </m:r>
                        </m:sup>
                      </m:sSup>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𝑠</m:t>
                          </m:r>
                        </m:e>
                      </m:d>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max</m:t>
                              </m:r>
                            </m:e>
                            <m:lim>
                              <m:r>
                                <a:rPr lang="en-US" sz="2000" b="0" i="1" smtClean="0">
                                  <a:latin typeface="Cambria Math" panose="02040503050406030204" pitchFamily="18" charset="0"/>
                                </a:rPr>
                                <m:t>𝑎</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𝐴</m:t>
                              </m:r>
                            </m:lim>
                          </m:limLow>
                        </m:fName>
                        <m:e>
                          <m:sSub>
                            <m:sSubPr>
                              <m:ctrlPr>
                                <a:rPr lang="en-US" sz="2000" i="1">
                                  <a:latin typeface="Cambria Math" panose="02040503050406030204" pitchFamily="18" charset="0"/>
                                </a:rPr>
                              </m:ctrlPr>
                            </m:sSubPr>
                            <m:e>
                              <m:r>
                                <a:rPr lang="en-US" sz="2000" i="1">
                                  <a:latin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𝜋</m:t>
                              </m:r>
                            </m:sub>
                          </m:sSub>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e>
                      </m:func>
                    </m:oMath>
                  </m:oMathPara>
                </a14:m>
                <a:endParaRPr lang="en-US" sz="2000" dirty="0" err="1"/>
              </a:p>
            </p:txBody>
          </p:sp>
        </mc:Choice>
        <mc:Fallback xmlns="">
          <p:sp>
            <p:nvSpPr>
              <p:cNvPr id="29" name="TextBox 28">
                <a:extLst>
                  <a:ext uri="{FF2B5EF4-FFF2-40B4-BE49-F238E27FC236}">
                    <a16:creationId xmlns:a16="http://schemas.microsoft.com/office/drawing/2014/main" id="{454F0B54-D8DF-4677-AD8D-B9C2FD7C8CC4}"/>
                  </a:ext>
                </a:extLst>
              </p:cNvPr>
              <p:cNvSpPr txBox="1">
                <a:spLocks noRot="1" noChangeAspect="1" noMove="1" noResize="1" noEditPoints="1" noAdjustHandles="1" noChangeArrowheads="1" noChangeShapeType="1" noTextEdit="1"/>
              </p:cNvSpPr>
              <p:nvPr/>
            </p:nvSpPr>
            <p:spPr bwMode="gray">
              <a:xfrm>
                <a:off x="1063960" y="6005494"/>
                <a:ext cx="3323922" cy="423550"/>
              </a:xfrm>
              <a:prstGeom prst="rect">
                <a:avLst/>
              </a:prstGeom>
              <a:blipFill>
                <a:blip r:embed="rId10"/>
                <a:stretch>
                  <a:fillRect b="-8571"/>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9FEC62C5-745C-49B2-99DA-CD51DB36E722}"/>
              </a:ext>
            </a:extLst>
          </p:cNvPr>
          <p:cNvSpPr txBox="1"/>
          <p:nvPr/>
        </p:nvSpPr>
        <p:spPr bwMode="gray">
          <a:xfrm>
            <a:off x="249132" y="5514763"/>
            <a:ext cx="1085248" cy="364172"/>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dirty="0"/>
              <a:t>Evaluate:</a:t>
            </a:r>
          </a:p>
        </p:txBody>
      </p:sp>
      <p:sp>
        <p:nvSpPr>
          <p:cNvPr id="33" name="TextBox 32">
            <a:extLst>
              <a:ext uri="{FF2B5EF4-FFF2-40B4-BE49-F238E27FC236}">
                <a16:creationId xmlns:a16="http://schemas.microsoft.com/office/drawing/2014/main" id="{AD8FD214-A2B9-4338-B73E-4E1149128725}"/>
              </a:ext>
            </a:extLst>
          </p:cNvPr>
          <p:cNvSpPr txBox="1"/>
          <p:nvPr/>
        </p:nvSpPr>
        <p:spPr bwMode="gray">
          <a:xfrm>
            <a:off x="274469" y="6035183"/>
            <a:ext cx="1085248" cy="364172"/>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dirty="0"/>
              <a:t>Improve:</a:t>
            </a:r>
          </a:p>
        </p:txBody>
      </p:sp>
      <p:sp>
        <p:nvSpPr>
          <p:cNvPr id="3" name="TextBox 2">
            <a:extLst>
              <a:ext uri="{FF2B5EF4-FFF2-40B4-BE49-F238E27FC236}">
                <a16:creationId xmlns:a16="http://schemas.microsoft.com/office/drawing/2014/main" id="{D4DB39AC-0D4D-4E6B-BBE1-BB3FCCA3D956}"/>
              </a:ext>
            </a:extLst>
          </p:cNvPr>
          <p:cNvSpPr txBox="1"/>
          <p:nvPr/>
        </p:nvSpPr>
        <p:spPr bwMode="gray">
          <a:xfrm>
            <a:off x="4186207" y="6067423"/>
            <a:ext cx="1085248" cy="293347"/>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400" i="1" dirty="0">
                <a:solidFill>
                  <a:schemeClr val="accent1"/>
                </a:solidFill>
              </a:rPr>
              <a:t>Greedy!</a:t>
            </a:r>
          </a:p>
        </p:txBody>
      </p:sp>
    </p:spTree>
    <p:extLst>
      <p:ext uri="{BB962C8B-B14F-4D97-AF65-F5344CB8AC3E}">
        <p14:creationId xmlns:p14="http://schemas.microsoft.com/office/powerpoint/2010/main" val="2469529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4" grpId="0"/>
      <p:bldP spid="36" grpId="0"/>
      <p:bldP spid="29" grpId="0"/>
      <p:bldP spid="30" grpId="0"/>
      <p:bldP spid="33"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1C0AE-C834-4B45-BA8F-F117100918EE}"/>
              </a:ext>
            </a:extLst>
          </p:cNvPr>
          <p:cNvSpPr>
            <a:spLocks noGrp="1"/>
          </p:cNvSpPr>
          <p:nvPr>
            <p:ph type="title"/>
          </p:nvPr>
        </p:nvSpPr>
        <p:spPr/>
        <p:txBody>
          <a:bodyPr/>
          <a:lstStyle/>
          <a:p>
            <a:r>
              <a:rPr lang="en-US" dirty="0"/>
              <a:t>Value Iteration</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08022E51-FA13-42E6-B425-995284D2A563}"/>
                  </a:ext>
                </a:extLst>
              </p:cNvPr>
              <p:cNvSpPr/>
              <p:nvPr/>
            </p:nvSpPr>
            <p:spPr>
              <a:xfrm>
                <a:off x="693947" y="3769942"/>
                <a:ext cx="4511941" cy="1121654"/>
              </a:xfrm>
              <a:prstGeom prst="rect">
                <a:avLst/>
              </a:prstGeom>
            </p:spPr>
            <p:txBody>
              <a:bodyPr wrap="none">
                <a:sp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𝑘</m:t>
                          </m:r>
                          <m:r>
                            <a:rPr lang="en-US" sz="2000" b="0" i="1" smtClean="0">
                              <a:latin typeface="Cambria Math" panose="02040503050406030204" pitchFamily="18" charset="0"/>
                              <a:ea typeface="Cambria Math" panose="02040503050406030204" pitchFamily="18" charset="0"/>
                            </a:rPr>
                            <m:t>+1</m:t>
                          </m:r>
                        </m:sub>
                      </m:sSub>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𝑠</m:t>
                          </m:r>
                        </m:e>
                      </m:d>
                      <m:r>
                        <a:rPr lang="en-US" sz="2000" i="1" smtClean="0">
                          <a:latin typeface="Cambria Math" panose="02040503050406030204" pitchFamily="18" charset="0"/>
                          <a:ea typeface="Cambria Math" panose="02040503050406030204" pitchFamily="18" charset="0"/>
                        </a:rPr>
                        <m:t>=</m:t>
                      </m:r>
                      <m:func>
                        <m:funcPr>
                          <m:ctrlPr>
                            <a:rPr lang="en-US" sz="2000" i="1" smtClean="0">
                              <a:latin typeface="Cambria Math" panose="02040503050406030204" pitchFamily="18" charset="0"/>
                              <a:ea typeface="Cambria Math" panose="02040503050406030204" pitchFamily="18" charset="0"/>
                            </a:rPr>
                          </m:ctrlPr>
                        </m:funcPr>
                        <m:fName>
                          <m:limLow>
                            <m:limLowPr>
                              <m:ctrlPr>
                                <a:rPr lang="en-US" sz="2000" i="1" smtClean="0">
                                  <a:latin typeface="Cambria Math" panose="02040503050406030204" pitchFamily="18" charset="0"/>
                                  <a:ea typeface="Cambria Math" panose="02040503050406030204" pitchFamily="18" charset="0"/>
                                </a:rPr>
                              </m:ctrlPr>
                            </m:limLowPr>
                            <m:e>
                              <m:r>
                                <m:rPr>
                                  <m:sty m:val="p"/>
                                </m:rPr>
                                <a:rPr lang="en-US" sz="2000" i="0" smtClean="0">
                                  <a:latin typeface="Cambria Math" panose="02040503050406030204" pitchFamily="18" charset="0"/>
                                  <a:ea typeface="Cambria Math" panose="02040503050406030204" pitchFamily="18" charset="0"/>
                                </a:rPr>
                                <m:t>max</m:t>
                              </m:r>
                            </m:e>
                            <m:lim>
                              <m:r>
                                <a:rPr lang="en-US" sz="2000" b="0" i="1" smtClean="0">
                                  <a:latin typeface="Cambria Math" panose="02040503050406030204" pitchFamily="18" charset="0"/>
                                  <a:ea typeface="Cambria Math" panose="02040503050406030204" pitchFamily="18" charset="0"/>
                                </a:rPr>
                                <m:t>𝑎</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𝐴</m:t>
                              </m:r>
                            </m:lim>
                          </m:limLow>
                        </m:fName>
                        <m:e>
                          <m:d>
                            <m:dPr>
                              <m:ctrlPr>
                                <a:rPr lang="en-US" sz="2000" i="1">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𝑠</m:t>
                                  </m:r>
                                </m:sub>
                                <m:sup>
                                  <m:r>
                                    <a:rPr lang="en-US" sz="2000" i="1">
                                      <a:latin typeface="Cambria Math" panose="02040503050406030204" pitchFamily="18" charset="0"/>
                                      <a:ea typeface="Cambria Math" panose="02040503050406030204" pitchFamily="18" charset="0"/>
                                    </a:rPr>
                                    <m:t>𝑎</m:t>
                                  </m:r>
                                </m:sup>
                              </m:sSubSup>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nary>
                                <m:naryPr>
                                  <m:chr m:val="∑"/>
                                  <m:supHide m:val="on"/>
                                  <m:ctrlPr>
                                    <a:rPr lang="en-US" sz="2000" i="1">
                                      <a:latin typeface="Cambria Math" panose="02040503050406030204" pitchFamily="18" charset="0"/>
                                      <a:ea typeface="Cambria Math" panose="02040503050406030204" pitchFamily="18" charset="0"/>
                                    </a:rPr>
                                  </m:ctrlPr>
                                </m:naryPr>
                                <m:sub>
                                  <m:r>
                                    <m:rPr>
                                      <m:brk m:alnAt="7"/>
                                    </m:rPr>
                                    <a:rPr lang="en-US" sz="2000" i="1">
                                      <a:latin typeface="Cambria Math" panose="02040503050406030204" pitchFamily="18" charset="0"/>
                                      <a:ea typeface="Cambria Math" panose="02040503050406030204" pitchFamily="18" charset="0"/>
                                    </a:rPr>
                                    <m:t>𝑠</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𝑆</m:t>
                                  </m:r>
                                </m:sub>
                                <m:sup/>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𝑃</m:t>
                                      </m:r>
                                    </m:e>
                                    <m:sub>
                                      <m:r>
                                        <a:rPr lang="en-US" sz="2000" i="1">
                                          <a:latin typeface="Cambria Math" panose="02040503050406030204" pitchFamily="18" charset="0"/>
                                          <a:ea typeface="Cambria Math" panose="02040503050406030204" pitchFamily="18" charset="0"/>
                                        </a:rPr>
                                        <m:t>𝑠𝑠</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𝑎</m:t>
                                      </m:r>
                                    </m:sup>
                                  </m:sSubSup>
                                </m:e>
                              </m:nary>
                              <m:r>
                                <a:rPr lang="en-US" sz="2000" i="1">
                                  <a:latin typeface="Cambria Math" panose="02040503050406030204" pitchFamily="18" charset="0"/>
                                  <a:ea typeface="Cambria Math" panose="02040503050406030204" pitchFamily="18" charset="0"/>
                                </a:rPr>
                                <m:t>𝑣</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𝑠</m:t>
                                  </m:r>
                                </m:e>
                                <m:sup>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ea typeface="Cambria Math" panose="02040503050406030204" pitchFamily="18" charset="0"/>
                                </a:rPr>
                                <m:t>)</m:t>
                              </m:r>
                            </m:e>
                          </m:d>
                        </m:e>
                      </m:func>
                    </m:oMath>
                  </m:oMathPara>
                </a14:m>
                <a:endParaRPr lang="en-US" sz="2000" dirty="0" err="1"/>
              </a:p>
            </p:txBody>
          </p:sp>
        </mc:Choice>
        <mc:Fallback xmlns="">
          <p:sp>
            <p:nvSpPr>
              <p:cNvPr id="4" name="Rectangle 3">
                <a:extLst>
                  <a:ext uri="{FF2B5EF4-FFF2-40B4-BE49-F238E27FC236}">
                    <a16:creationId xmlns:a16="http://schemas.microsoft.com/office/drawing/2014/main" id="{08022E51-FA13-42E6-B425-995284D2A563}"/>
                  </a:ext>
                </a:extLst>
              </p:cNvPr>
              <p:cNvSpPr>
                <a:spLocks noRot="1" noChangeAspect="1" noMove="1" noResize="1" noEditPoints="1" noAdjustHandles="1" noChangeArrowheads="1" noChangeShapeType="1" noTextEdit="1"/>
              </p:cNvSpPr>
              <p:nvPr/>
            </p:nvSpPr>
            <p:spPr>
              <a:xfrm>
                <a:off x="693947" y="3769942"/>
                <a:ext cx="4511941" cy="112165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9CBA705-6D11-45A5-AE5D-EFA2E5833489}"/>
                  </a:ext>
                </a:extLst>
              </p:cNvPr>
              <p:cNvSpPr/>
              <p:nvPr/>
            </p:nvSpPr>
            <p:spPr>
              <a:xfrm>
                <a:off x="1240484" y="5341577"/>
                <a:ext cx="3500574" cy="5170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i="1">
                              <a:latin typeface="Cambria Math" panose="02040503050406030204" pitchFamily="18" charset="0"/>
                            </a:rPr>
                            <m:t>𝑣</m:t>
                          </m:r>
                        </m:e>
                        <m:sup>
                          <m:r>
                            <a:rPr lang="en-US" sz="2000" i="1">
                              <a:latin typeface="Cambria Math" panose="02040503050406030204" pitchFamily="18" charset="0"/>
                            </a:rPr>
                            <m:t>𝑘</m:t>
                          </m:r>
                          <m:r>
                            <a:rPr lang="en-US" sz="2000" i="1">
                              <a:latin typeface="Cambria Math" panose="02040503050406030204" pitchFamily="18" charset="0"/>
                            </a:rPr>
                            <m:t>+1</m:t>
                          </m:r>
                        </m:sup>
                      </m:sSup>
                      <m:d>
                        <m:dPr>
                          <m:ctrlPr>
                            <a:rPr lang="en-US" sz="2000" i="1">
                              <a:latin typeface="Cambria Math" panose="02040503050406030204" pitchFamily="18" charset="0"/>
                            </a:rPr>
                          </m:ctrlPr>
                        </m:dPr>
                        <m:e>
                          <m:r>
                            <a:rPr lang="en-US" sz="2000" i="1">
                              <a:latin typeface="Cambria Math" panose="02040503050406030204" pitchFamily="18" charset="0"/>
                            </a:rPr>
                            <m:t>𝑠</m:t>
                          </m:r>
                        </m:e>
                      </m:d>
                      <m:r>
                        <a:rPr lang="en-US" sz="2000" i="1">
                          <a:latin typeface="Cambria Math" panose="02040503050406030204" pitchFamily="18" charset="0"/>
                        </a:rPr>
                        <m:t>=</m:t>
                      </m:r>
                      <m:limLow>
                        <m:limLowPr>
                          <m:ctrlPr>
                            <a:rPr lang="en-US" sz="2000" i="1">
                              <a:latin typeface="Cambria Math" panose="02040503050406030204" pitchFamily="18" charset="0"/>
                              <a:ea typeface="Cambria Math" panose="02040503050406030204" pitchFamily="18" charset="0"/>
                            </a:rPr>
                          </m:ctrlPr>
                        </m:limLowPr>
                        <m:e>
                          <m:r>
                            <m:rPr>
                              <m:sty m:val="p"/>
                            </m:rPr>
                            <a:rPr lang="en-US" sz="2000">
                              <a:latin typeface="Cambria Math" panose="02040503050406030204" pitchFamily="18" charset="0"/>
                              <a:ea typeface="Cambria Math" panose="02040503050406030204" pitchFamily="18" charset="0"/>
                            </a:rPr>
                            <m:t>max</m:t>
                          </m:r>
                        </m:e>
                        <m:lim>
                          <m:r>
                            <a:rPr lang="en-US" sz="2000" i="1">
                              <a:latin typeface="Cambria Math" panose="02040503050406030204" pitchFamily="18" charset="0"/>
                              <a:ea typeface="Cambria Math" panose="02040503050406030204" pitchFamily="18" charset="0"/>
                            </a:rPr>
                            <m:t>𝑎</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𝐴</m:t>
                          </m:r>
                        </m:lim>
                      </m:limLow>
                      <m:d>
                        <m:dPr>
                          <m:ctrlPr>
                            <a:rPr lang="en-US" sz="2000" i="1" smtClean="0">
                              <a:latin typeface="Cambria Math" panose="02040503050406030204" pitchFamily="18" charset="0"/>
                              <a:ea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𝑅</m:t>
                              </m:r>
                            </m:e>
                            <m:sup>
                              <m:r>
                                <a:rPr lang="en-US" sz="2000" b="0" i="1" smtClean="0">
                                  <a:latin typeface="Cambria Math" panose="02040503050406030204" pitchFamily="18" charset="0"/>
                                </a:rPr>
                                <m:t>𝑎</m:t>
                              </m:r>
                            </m:sup>
                          </m:sSup>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sSup>
                            <m:sSupPr>
                              <m:ctrlPr>
                                <a:rPr lang="en-US" sz="2000" i="1">
                                  <a:latin typeface="Cambria Math" panose="02040503050406030204" pitchFamily="18" charset="0"/>
                                </a:rPr>
                              </m:ctrlPr>
                            </m:sSupPr>
                            <m:e>
                              <m:r>
                                <a:rPr lang="en-US" sz="2000" i="1">
                                  <a:latin typeface="Cambria Math" panose="02040503050406030204" pitchFamily="18" charset="0"/>
                                </a:rPr>
                                <m:t>𝑃</m:t>
                              </m:r>
                            </m:e>
                            <m:sup>
                              <m:r>
                                <a:rPr lang="en-US" sz="2000" b="0" i="1" smtClean="0">
                                  <a:latin typeface="Cambria Math" panose="02040503050406030204" pitchFamily="18" charset="0"/>
                                </a:rPr>
                                <m:t>𝑎</m:t>
                              </m:r>
                            </m:sup>
                          </m:sSup>
                          <m:sSup>
                            <m:sSupPr>
                              <m:ctrlPr>
                                <a:rPr lang="en-US" sz="2000" i="1">
                                  <a:latin typeface="Cambria Math" panose="02040503050406030204" pitchFamily="18" charset="0"/>
                                </a:rPr>
                              </m:ctrlPr>
                            </m:sSupPr>
                            <m:e>
                              <m:r>
                                <a:rPr lang="en-US" sz="2000" i="1">
                                  <a:latin typeface="Cambria Math" panose="02040503050406030204" pitchFamily="18" charset="0"/>
                                </a:rPr>
                                <m:t>𝑣</m:t>
                              </m:r>
                            </m:e>
                            <m:sup>
                              <m:r>
                                <a:rPr lang="en-US" sz="2000" i="1">
                                  <a:latin typeface="Cambria Math" panose="02040503050406030204" pitchFamily="18" charset="0"/>
                                </a:rPr>
                                <m:t>𝑘</m:t>
                              </m:r>
                            </m:sup>
                          </m:sSup>
                        </m:e>
                      </m:d>
                    </m:oMath>
                  </m:oMathPara>
                </a14:m>
                <a:endParaRPr lang="en-US" sz="2000" dirty="0"/>
              </a:p>
            </p:txBody>
          </p:sp>
        </mc:Choice>
        <mc:Fallback xmlns="">
          <p:sp>
            <p:nvSpPr>
              <p:cNvPr id="5" name="Rectangle 4">
                <a:extLst>
                  <a:ext uri="{FF2B5EF4-FFF2-40B4-BE49-F238E27FC236}">
                    <a16:creationId xmlns:a16="http://schemas.microsoft.com/office/drawing/2014/main" id="{A9CBA705-6D11-45A5-AE5D-EFA2E5833489}"/>
                  </a:ext>
                </a:extLst>
              </p:cNvPr>
              <p:cNvSpPr>
                <a:spLocks noRot="1" noChangeAspect="1" noMove="1" noResize="1" noEditPoints="1" noAdjustHandles="1" noChangeArrowheads="1" noChangeShapeType="1" noTextEdit="1"/>
              </p:cNvSpPr>
              <p:nvPr/>
            </p:nvSpPr>
            <p:spPr>
              <a:xfrm>
                <a:off x="1240484" y="5341577"/>
                <a:ext cx="3500574" cy="517065"/>
              </a:xfrm>
              <a:prstGeom prst="rect">
                <a:avLst/>
              </a:prstGeom>
              <a:blipFill>
                <a:blip r:embed="rId3"/>
                <a:stretch>
                  <a:fillRect b="-1176"/>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9E6BBD73-7469-4ACD-B38D-BCA02974D630}"/>
              </a:ext>
            </a:extLst>
          </p:cNvPr>
          <p:cNvSpPr/>
          <p:nvPr/>
        </p:nvSpPr>
        <p:spPr bwMode="gray">
          <a:xfrm>
            <a:off x="3216338" y="1544254"/>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7" name="Oval 6">
            <a:extLst>
              <a:ext uri="{FF2B5EF4-FFF2-40B4-BE49-F238E27FC236}">
                <a16:creationId xmlns:a16="http://schemas.microsoft.com/office/drawing/2014/main" id="{B6D70B36-B14D-49F0-A1F7-7C60A025A4AB}"/>
              </a:ext>
            </a:extLst>
          </p:cNvPr>
          <p:cNvSpPr/>
          <p:nvPr/>
        </p:nvSpPr>
        <p:spPr bwMode="gray">
          <a:xfrm>
            <a:off x="2524769" y="2307049"/>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8" name="Straight Arrow Connector 7">
            <a:extLst>
              <a:ext uri="{FF2B5EF4-FFF2-40B4-BE49-F238E27FC236}">
                <a16:creationId xmlns:a16="http://schemas.microsoft.com/office/drawing/2014/main" id="{7240CC1A-84FF-4CD7-A47B-F9346AF92259}"/>
              </a:ext>
            </a:extLst>
          </p:cNvPr>
          <p:cNvCxnSpPr>
            <a:stCxn id="6" idx="3"/>
            <a:endCxn id="7" idx="7"/>
          </p:cNvCxnSpPr>
          <p:nvPr/>
        </p:nvCxnSpPr>
        <p:spPr bwMode="gray">
          <a:xfrm flipH="1">
            <a:off x="2641842" y="1768940"/>
            <a:ext cx="612032" cy="5581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AA8E2EE2-7F60-4164-86BF-A90B5749841A}"/>
              </a:ext>
            </a:extLst>
          </p:cNvPr>
          <p:cNvCxnSpPr>
            <a:cxnSpLocks/>
            <a:stCxn id="6" idx="5"/>
            <a:endCxn id="17" idx="1"/>
          </p:cNvCxnSpPr>
          <p:nvPr/>
        </p:nvCxnSpPr>
        <p:spPr bwMode="gray">
          <a:xfrm>
            <a:off x="3435111" y="1768940"/>
            <a:ext cx="582758" cy="5716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83FE56A2-ECE6-4B1C-8A88-D8E05354C2CB}"/>
                  </a:ext>
                </a:extLst>
              </p:cNvPr>
              <p:cNvSpPr/>
              <p:nvPr/>
            </p:nvSpPr>
            <p:spPr>
              <a:xfrm>
                <a:off x="2004539" y="2419209"/>
                <a:ext cx="4206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𝑅</m:t>
                      </m:r>
                    </m:oMath>
                  </m:oMathPara>
                </a14:m>
                <a:endParaRPr lang="en-US" dirty="0"/>
              </a:p>
            </p:txBody>
          </p:sp>
        </mc:Choice>
        <mc:Fallback xmlns="">
          <p:sp>
            <p:nvSpPr>
              <p:cNvPr id="10" name="Rectangle 9">
                <a:extLst>
                  <a:ext uri="{FF2B5EF4-FFF2-40B4-BE49-F238E27FC236}">
                    <a16:creationId xmlns:a16="http://schemas.microsoft.com/office/drawing/2014/main" id="{83FE56A2-ECE6-4B1C-8A88-D8E05354C2CB}"/>
                  </a:ext>
                </a:extLst>
              </p:cNvPr>
              <p:cNvSpPr>
                <a:spLocks noRot="1" noChangeAspect="1" noMove="1" noResize="1" noEditPoints="1" noAdjustHandles="1" noChangeArrowheads="1" noChangeShapeType="1" noTextEdit="1"/>
              </p:cNvSpPr>
              <p:nvPr/>
            </p:nvSpPr>
            <p:spPr>
              <a:xfrm>
                <a:off x="2004539" y="2419209"/>
                <a:ext cx="42062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01EB1326-D1BF-495E-B430-970E01801359}"/>
                  </a:ext>
                </a:extLst>
              </p:cNvPr>
              <p:cNvSpPr/>
              <p:nvPr/>
            </p:nvSpPr>
            <p:spPr>
              <a:xfrm>
                <a:off x="693947" y="2880733"/>
                <a:ext cx="12454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𝑣</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1" name="Rectangle 10">
                <a:extLst>
                  <a:ext uri="{FF2B5EF4-FFF2-40B4-BE49-F238E27FC236}">
                    <a16:creationId xmlns:a16="http://schemas.microsoft.com/office/drawing/2014/main" id="{01EB1326-D1BF-495E-B430-970E01801359}"/>
                  </a:ext>
                </a:extLst>
              </p:cNvPr>
              <p:cNvSpPr>
                <a:spLocks noRot="1" noChangeAspect="1" noMove="1" noResize="1" noEditPoints="1" noAdjustHandles="1" noChangeArrowheads="1" noChangeShapeType="1" noTextEdit="1"/>
              </p:cNvSpPr>
              <p:nvPr/>
            </p:nvSpPr>
            <p:spPr>
              <a:xfrm>
                <a:off x="693947" y="2880733"/>
                <a:ext cx="1245406"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C246FE20-B13A-452E-AD63-3F047503E0C3}"/>
                  </a:ext>
                </a:extLst>
              </p:cNvPr>
              <p:cNvSpPr/>
              <p:nvPr/>
            </p:nvSpPr>
            <p:spPr>
              <a:xfrm>
                <a:off x="1693171" y="1411711"/>
                <a:ext cx="14639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+1</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oMath>
                  </m:oMathPara>
                </a14:m>
                <a:endParaRPr lang="en-US" dirty="0"/>
              </a:p>
            </p:txBody>
          </p:sp>
        </mc:Choice>
        <mc:Fallback xmlns="">
          <p:sp>
            <p:nvSpPr>
              <p:cNvPr id="12" name="Rectangle 11">
                <a:extLst>
                  <a:ext uri="{FF2B5EF4-FFF2-40B4-BE49-F238E27FC236}">
                    <a16:creationId xmlns:a16="http://schemas.microsoft.com/office/drawing/2014/main" id="{C246FE20-B13A-452E-AD63-3F047503E0C3}"/>
                  </a:ext>
                </a:extLst>
              </p:cNvPr>
              <p:cNvSpPr>
                <a:spLocks noRot="1" noChangeAspect="1" noMove="1" noResize="1" noEditPoints="1" noAdjustHandles="1" noChangeArrowheads="1" noChangeShapeType="1" noTextEdit="1"/>
              </p:cNvSpPr>
              <p:nvPr/>
            </p:nvSpPr>
            <p:spPr>
              <a:xfrm>
                <a:off x="1693171" y="1411711"/>
                <a:ext cx="1463991" cy="369332"/>
              </a:xfrm>
              <a:prstGeom prst="rect">
                <a:avLst/>
              </a:prstGeom>
              <a:blipFill>
                <a:blip r:embed="rId6"/>
                <a:stretch>
                  <a:fillRect b="-3333"/>
                </a:stretch>
              </a:blipFill>
            </p:spPr>
            <p:txBody>
              <a:bodyPr/>
              <a:lstStyle/>
              <a:p>
                <a:r>
                  <a:rPr lang="en-US">
                    <a:noFill/>
                  </a:rPr>
                  <a:t> </a:t>
                </a:r>
              </a:p>
            </p:txBody>
          </p:sp>
        </mc:Fallback>
      </mc:AlternateContent>
      <p:sp>
        <p:nvSpPr>
          <p:cNvPr id="13" name="Oval 12">
            <a:extLst>
              <a:ext uri="{FF2B5EF4-FFF2-40B4-BE49-F238E27FC236}">
                <a16:creationId xmlns:a16="http://schemas.microsoft.com/office/drawing/2014/main" id="{84D5F623-687F-4295-B653-6E7242A3E678}"/>
              </a:ext>
            </a:extLst>
          </p:cNvPr>
          <p:cNvSpPr/>
          <p:nvPr/>
        </p:nvSpPr>
        <p:spPr bwMode="gray">
          <a:xfrm>
            <a:off x="1943785" y="2933781"/>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4" name="Straight Arrow Connector 13">
            <a:extLst>
              <a:ext uri="{FF2B5EF4-FFF2-40B4-BE49-F238E27FC236}">
                <a16:creationId xmlns:a16="http://schemas.microsoft.com/office/drawing/2014/main" id="{EFF09D97-1959-4AE4-88A9-250FB0099707}"/>
              </a:ext>
            </a:extLst>
          </p:cNvPr>
          <p:cNvCxnSpPr>
            <a:cxnSpLocks/>
            <a:stCxn id="7" idx="3"/>
            <a:endCxn id="13" idx="0"/>
          </p:cNvCxnSpPr>
          <p:nvPr/>
        </p:nvCxnSpPr>
        <p:spPr bwMode="gray">
          <a:xfrm flipH="1">
            <a:off x="2071940" y="2424122"/>
            <a:ext cx="472916"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Oval 14">
            <a:extLst>
              <a:ext uri="{FF2B5EF4-FFF2-40B4-BE49-F238E27FC236}">
                <a16:creationId xmlns:a16="http://schemas.microsoft.com/office/drawing/2014/main" id="{5AABD328-E17D-4F23-B285-A01AE600941F}"/>
              </a:ext>
            </a:extLst>
          </p:cNvPr>
          <p:cNvSpPr/>
          <p:nvPr/>
        </p:nvSpPr>
        <p:spPr bwMode="gray">
          <a:xfrm>
            <a:off x="2862617" y="2933781"/>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6" name="Straight Arrow Connector 15">
            <a:extLst>
              <a:ext uri="{FF2B5EF4-FFF2-40B4-BE49-F238E27FC236}">
                <a16:creationId xmlns:a16="http://schemas.microsoft.com/office/drawing/2014/main" id="{3BA1F707-A4F5-40D0-84E7-DB5634F737BE}"/>
              </a:ext>
            </a:extLst>
          </p:cNvPr>
          <p:cNvCxnSpPr>
            <a:cxnSpLocks/>
            <a:stCxn id="7" idx="5"/>
            <a:endCxn id="15" idx="0"/>
          </p:cNvCxnSpPr>
          <p:nvPr/>
        </p:nvCxnSpPr>
        <p:spPr bwMode="gray">
          <a:xfrm>
            <a:off x="2641842" y="2424122"/>
            <a:ext cx="348930"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5BA167EB-8729-4A2A-B3C1-392EF656FE5A}"/>
              </a:ext>
            </a:extLst>
          </p:cNvPr>
          <p:cNvSpPr/>
          <p:nvPr/>
        </p:nvSpPr>
        <p:spPr bwMode="gray">
          <a:xfrm>
            <a:off x="3997782" y="2320507"/>
            <a:ext cx="137160" cy="137160"/>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18" name="Oval 17">
            <a:extLst>
              <a:ext uri="{FF2B5EF4-FFF2-40B4-BE49-F238E27FC236}">
                <a16:creationId xmlns:a16="http://schemas.microsoft.com/office/drawing/2014/main" id="{F55835F7-1F1A-41CC-A3D8-9E9B8FECBA83}"/>
              </a:ext>
            </a:extLst>
          </p:cNvPr>
          <p:cNvSpPr/>
          <p:nvPr/>
        </p:nvSpPr>
        <p:spPr bwMode="gray">
          <a:xfrm>
            <a:off x="3416798" y="2947239"/>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19" name="Straight Arrow Connector 18">
            <a:extLst>
              <a:ext uri="{FF2B5EF4-FFF2-40B4-BE49-F238E27FC236}">
                <a16:creationId xmlns:a16="http://schemas.microsoft.com/office/drawing/2014/main" id="{701CAE05-10BF-4D66-8BB6-30F07BAEE79B}"/>
              </a:ext>
            </a:extLst>
          </p:cNvPr>
          <p:cNvCxnSpPr>
            <a:cxnSpLocks/>
            <a:stCxn id="17" idx="3"/>
            <a:endCxn id="18" idx="0"/>
          </p:cNvCxnSpPr>
          <p:nvPr/>
        </p:nvCxnSpPr>
        <p:spPr bwMode="gray">
          <a:xfrm flipH="1">
            <a:off x="3544953" y="2437580"/>
            <a:ext cx="472916"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2E3BC8FA-CC6C-4263-AD8B-766FEAFD860A}"/>
              </a:ext>
            </a:extLst>
          </p:cNvPr>
          <p:cNvSpPr/>
          <p:nvPr/>
        </p:nvSpPr>
        <p:spPr bwMode="gray">
          <a:xfrm>
            <a:off x="4335630" y="2947239"/>
            <a:ext cx="256309" cy="263236"/>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cxnSp>
        <p:nvCxnSpPr>
          <p:cNvPr id="21" name="Straight Arrow Connector 20">
            <a:extLst>
              <a:ext uri="{FF2B5EF4-FFF2-40B4-BE49-F238E27FC236}">
                <a16:creationId xmlns:a16="http://schemas.microsoft.com/office/drawing/2014/main" id="{03D4F44F-CDEB-4F6A-891D-A825B4483E7F}"/>
              </a:ext>
            </a:extLst>
          </p:cNvPr>
          <p:cNvCxnSpPr>
            <a:cxnSpLocks/>
            <a:stCxn id="17" idx="5"/>
            <a:endCxn id="20" idx="0"/>
          </p:cNvCxnSpPr>
          <p:nvPr/>
        </p:nvCxnSpPr>
        <p:spPr bwMode="gray">
          <a:xfrm>
            <a:off x="4114855" y="2437580"/>
            <a:ext cx="348930" cy="509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32DED5C-BC9E-445E-8056-B717C5DF5325}"/>
                  </a:ext>
                </a:extLst>
              </p:cNvPr>
              <p:cNvSpPr/>
              <p:nvPr/>
            </p:nvSpPr>
            <p:spPr>
              <a:xfrm>
                <a:off x="2238240" y="2089422"/>
                <a:ext cx="4003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22" name="Rectangle 21">
                <a:extLst>
                  <a:ext uri="{FF2B5EF4-FFF2-40B4-BE49-F238E27FC236}">
                    <a16:creationId xmlns:a16="http://schemas.microsoft.com/office/drawing/2014/main" id="{E32DED5C-BC9E-445E-8056-B717C5DF5325}"/>
                  </a:ext>
                </a:extLst>
              </p:cNvPr>
              <p:cNvSpPr>
                <a:spLocks noRot="1" noChangeAspect="1" noMove="1" noResize="1" noEditPoints="1" noAdjustHandles="1" noChangeArrowheads="1" noChangeShapeType="1" noTextEdit="1"/>
              </p:cNvSpPr>
              <p:nvPr/>
            </p:nvSpPr>
            <p:spPr>
              <a:xfrm>
                <a:off x="2238240" y="2089422"/>
                <a:ext cx="40030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05AC11A-D6B0-4AE2-A015-E751E4891522}"/>
                  </a:ext>
                </a:extLst>
              </p:cNvPr>
              <p:cNvSpPr txBox="1"/>
              <p:nvPr/>
            </p:nvSpPr>
            <p:spPr bwMode="gray">
              <a:xfrm>
                <a:off x="7221007" y="1378533"/>
                <a:ext cx="3627666" cy="1386404"/>
              </a:xfrm>
              <a:prstGeom prst="rect">
                <a:avLst/>
              </a:prstGeom>
              <a:noFill/>
            </p:spPr>
            <p:txBody>
              <a:bodyPr wrap="none" lIns="0" tIns="0" rIns="0" bIns="0" rtlCol="0">
                <a:noAutofit/>
              </a:bodyPr>
              <a:lstStyle/>
              <a:p>
                <a:pPr>
                  <a:spcBef>
                    <a:spcPts val="300"/>
                  </a:spcBef>
                  <a:spcAft>
                    <a:spcPts val="300"/>
                  </a:spcAft>
                  <a:buClr>
                    <a:schemeClr val="accent1"/>
                  </a:buClr>
                  <a:buSzPct val="90000"/>
                </a:pPr>
                <a:r>
                  <a:rPr lang="en-US" sz="1600" u="sng" dirty="0"/>
                  <a:t>Algorithm</a:t>
                </a:r>
                <a:r>
                  <a:rPr lang="en-US" sz="1600" dirty="0"/>
                  <a:t>:</a:t>
                </a:r>
              </a:p>
              <a:p>
                <a:pPr>
                  <a:spcBef>
                    <a:spcPts val="300"/>
                  </a:spcBef>
                  <a:spcAft>
                    <a:spcPts val="300"/>
                  </a:spcAft>
                  <a:buClr>
                    <a:schemeClr val="accent1"/>
                  </a:buClr>
                  <a:buSzPct val="90000"/>
                </a:pPr>
                <a:r>
                  <a:rPr lang="en-US" sz="1600" dirty="0"/>
                  <a:t>For 1+k iteration:</a:t>
                </a:r>
              </a:p>
              <a:p>
                <a:pPr>
                  <a:spcBef>
                    <a:spcPts val="300"/>
                  </a:spcBef>
                  <a:spcAft>
                    <a:spcPts val="300"/>
                  </a:spcAft>
                  <a:buClr>
                    <a:schemeClr val="accent1"/>
                  </a:buClr>
                  <a:buSzPct val="90000"/>
                </a:pPr>
                <a:r>
                  <a:rPr lang="en-US" sz="1600" dirty="0"/>
                  <a:t>    For all states in S:</a:t>
                </a:r>
              </a:p>
              <a:p>
                <a:pPr>
                  <a:spcBef>
                    <a:spcPts val="300"/>
                  </a:spcBef>
                  <a:spcAft>
                    <a:spcPts val="300"/>
                  </a:spcAft>
                  <a:buClr>
                    <a:schemeClr val="accent1"/>
                  </a:buClr>
                  <a:buSzPct val="90000"/>
                </a:pPr>
                <a:r>
                  <a:rPr lang="en-US" sz="1600" dirty="0"/>
                  <a:t>        Update </a:t>
                </a:r>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𝑣</m:t>
                        </m:r>
                      </m:e>
                      <m:sup>
                        <m:r>
                          <a:rPr lang="en-US" sz="1600" i="1">
                            <a:latin typeface="Cambria Math" panose="02040503050406030204" pitchFamily="18" charset="0"/>
                          </a:rPr>
                          <m:t>𝑘</m:t>
                        </m:r>
                        <m:r>
                          <a:rPr lang="en-US" sz="1600" i="1">
                            <a:latin typeface="Cambria Math" panose="02040503050406030204" pitchFamily="18" charset="0"/>
                          </a:rPr>
                          <m:t>+1</m:t>
                        </m:r>
                      </m:sup>
                    </m:sSup>
                    <m:d>
                      <m:dPr>
                        <m:ctrlPr>
                          <a:rPr lang="en-US" sz="1600" i="1">
                            <a:latin typeface="Cambria Math" panose="02040503050406030204" pitchFamily="18" charset="0"/>
                          </a:rPr>
                        </m:ctrlPr>
                      </m:dPr>
                      <m:e>
                        <m:r>
                          <a:rPr lang="en-US" sz="1600" i="1">
                            <a:latin typeface="Cambria Math" panose="02040503050406030204" pitchFamily="18" charset="0"/>
                          </a:rPr>
                          <m:t>𝑠</m:t>
                        </m:r>
                      </m:e>
                    </m:d>
                  </m:oMath>
                </a14:m>
                <a:r>
                  <a:rPr lang="en-US" sz="1600" dirty="0"/>
                  <a:t> from </a:t>
                </a:r>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𝑣</m:t>
                        </m:r>
                      </m:e>
                      <m:sup>
                        <m:r>
                          <a:rPr lang="en-US" sz="1600" i="1">
                            <a:latin typeface="Cambria Math" panose="02040503050406030204" pitchFamily="18" charset="0"/>
                          </a:rPr>
                          <m:t>𝑘</m:t>
                        </m:r>
                      </m:sup>
                    </m:sSup>
                  </m:oMath>
                </a14:m>
                <a:r>
                  <a:rPr lang="en-US" sz="1600" dirty="0"/>
                  <a:t>(s) </a:t>
                </a:r>
              </a:p>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mc:Choice>
        <mc:Fallback xmlns="">
          <p:sp>
            <p:nvSpPr>
              <p:cNvPr id="23" name="TextBox 22">
                <a:extLst>
                  <a:ext uri="{FF2B5EF4-FFF2-40B4-BE49-F238E27FC236}">
                    <a16:creationId xmlns:a16="http://schemas.microsoft.com/office/drawing/2014/main" id="{705AC11A-D6B0-4AE2-A015-E751E4891522}"/>
                  </a:ext>
                </a:extLst>
              </p:cNvPr>
              <p:cNvSpPr txBox="1">
                <a:spLocks noRot="1" noChangeAspect="1" noMove="1" noResize="1" noEditPoints="1" noAdjustHandles="1" noChangeArrowheads="1" noChangeShapeType="1" noTextEdit="1"/>
              </p:cNvSpPr>
              <p:nvPr/>
            </p:nvSpPr>
            <p:spPr bwMode="gray">
              <a:xfrm>
                <a:off x="7221007" y="1378533"/>
                <a:ext cx="3627666" cy="1386404"/>
              </a:xfrm>
              <a:prstGeom prst="rect">
                <a:avLst/>
              </a:prstGeom>
              <a:blipFill>
                <a:blip r:embed="rId8"/>
                <a:stretch>
                  <a:fillRect l="-3529" t="-4386"/>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A5AD3734-C95D-41BD-8884-DFBF97FDF7CE}"/>
              </a:ext>
            </a:extLst>
          </p:cNvPr>
          <p:cNvPicPr>
            <a:picLocks noChangeAspect="1"/>
          </p:cNvPicPr>
          <p:nvPr/>
        </p:nvPicPr>
        <p:blipFill>
          <a:blip r:embed="rId9"/>
          <a:stretch>
            <a:fillRect/>
          </a:stretch>
        </p:blipFill>
        <p:spPr>
          <a:xfrm>
            <a:off x="5649498" y="2804851"/>
            <a:ext cx="6400800" cy="1752600"/>
          </a:xfrm>
          <a:prstGeom prst="rect">
            <a:avLst/>
          </a:prstGeom>
        </p:spPr>
      </p:pic>
      <p:pic>
        <p:nvPicPr>
          <p:cNvPr id="26" name="Picture 25">
            <a:extLst>
              <a:ext uri="{FF2B5EF4-FFF2-40B4-BE49-F238E27FC236}">
                <a16:creationId xmlns:a16="http://schemas.microsoft.com/office/drawing/2014/main" id="{66AD20EA-6981-464D-AE26-20181EA237C5}"/>
              </a:ext>
            </a:extLst>
          </p:cNvPr>
          <p:cNvPicPr>
            <a:picLocks noChangeAspect="1"/>
          </p:cNvPicPr>
          <p:nvPr/>
        </p:nvPicPr>
        <p:blipFill>
          <a:blip r:embed="rId10"/>
          <a:stretch>
            <a:fillRect/>
          </a:stretch>
        </p:blipFill>
        <p:spPr>
          <a:xfrm>
            <a:off x="5601873" y="4710836"/>
            <a:ext cx="6496050" cy="1762125"/>
          </a:xfrm>
          <a:prstGeom prst="rect">
            <a:avLst/>
          </a:prstGeom>
        </p:spPr>
      </p:pic>
      <p:sp>
        <p:nvSpPr>
          <p:cNvPr id="27" name="TextBox 26">
            <a:extLst>
              <a:ext uri="{FF2B5EF4-FFF2-40B4-BE49-F238E27FC236}">
                <a16:creationId xmlns:a16="http://schemas.microsoft.com/office/drawing/2014/main" id="{93F45CE9-F1B2-4F39-97B4-7B59344E5359}"/>
              </a:ext>
            </a:extLst>
          </p:cNvPr>
          <p:cNvSpPr txBox="1"/>
          <p:nvPr/>
        </p:nvSpPr>
        <p:spPr bwMode="gray">
          <a:xfrm>
            <a:off x="5049982" y="6494264"/>
            <a:ext cx="7093527" cy="301391"/>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1200" u="sng" dirty="0"/>
              <a:t>Source</a:t>
            </a:r>
            <a:r>
              <a:rPr lang="en-US" sz="1200" dirty="0"/>
              <a:t>: Silver, 2015, https://www.davidsilver.uk/wp-content/uploads/2020/03/DP.pdf</a:t>
            </a:r>
          </a:p>
        </p:txBody>
      </p:sp>
    </p:spTree>
    <p:extLst>
      <p:ext uri="{BB962C8B-B14F-4D97-AF65-F5344CB8AC3E}">
        <p14:creationId xmlns:p14="http://schemas.microsoft.com/office/powerpoint/2010/main" val="310675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3CC8530-F342-4475-927C-BBCF0EF4A38D}"/>
              </a:ext>
            </a:extLst>
          </p:cNvPr>
          <p:cNvSpPr txBox="1"/>
          <p:nvPr/>
        </p:nvSpPr>
        <p:spPr bwMode="gray">
          <a:xfrm>
            <a:off x="2940533" y="4923232"/>
            <a:ext cx="6639698" cy="1096568"/>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en-US" sz="3200" dirty="0">
                <a:solidFill>
                  <a:schemeClr val="bg1"/>
                </a:solidFill>
              </a:rPr>
              <a:t>Recap</a:t>
            </a:r>
          </a:p>
          <a:p>
            <a:pPr algn="ctr">
              <a:spcBef>
                <a:spcPts val="300"/>
              </a:spcBef>
              <a:spcAft>
                <a:spcPts val="300"/>
              </a:spcAft>
              <a:buClr>
                <a:schemeClr val="accent1"/>
              </a:buClr>
              <a:buSzPct val="90000"/>
            </a:pPr>
            <a:r>
              <a:rPr lang="en-US" sz="3200" dirty="0">
                <a:solidFill>
                  <a:schemeClr val="bg1"/>
                </a:solidFill>
              </a:rPr>
              <a:t>Model-Free Prediction Methods</a:t>
            </a:r>
          </a:p>
        </p:txBody>
      </p:sp>
    </p:spTree>
    <p:extLst>
      <p:ext uri="{BB962C8B-B14F-4D97-AF65-F5344CB8AC3E}">
        <p14:creationId xmlns:p14="http://schemas.microsoft.com/office/powerpoint/2010/main" val="599937329"/>
      </p:ext>
    </p:extLst>
  </p:cSld>
  <p:clrMapOvr>
    <a:masterClrMapping/>
  </p:clrMapOvr>
  <p:transition spd="slow">
    <p:wipe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02827-37F3-44FC-9FC4-95CC4C902450}"/>
              </a:ext>
            </a:extLst>
          </p:cNvPr>
          <p:cNvSpPr>
            <a:spLocks noGrp="1"/>
          </p:cNvSpPr>
          <p:nvPr>
            <p:ph type="title"/>
          </p:nvPr>
        </p:nvSpPr>
        <p:spPr/>
        <p:txBody>
          <a:bodyPr/>
          <a:lstStyle/>
          <a:p>
            <a:r>
              <a:rPr lang="en-US" dirty="0"/>
              <a:t>Monte Carlo Policy Evaluation</a:t>
            </a:r>
          </a:p>
        </p:txBody>
      </p:sp>
      <p:sp>
        <p:nvSpPr>
          <p:cNvPr id="3" name="Content Placeholder 2">
            <a:extLst>
              <a:ext uri="{FF2B5EF4-FFF2-40B4-BE49-F238E27FC236}">
                <a16:creationId xmlns:a16="http://schemas.microsoft.com/office/drawing/2014/main" id="{D03EDBC2-5A5D-4851-915A-A41F8562E062}"/>
              </a:ext>
            </a:extLst>
          </p:cNvPr>
          <p:cNvSpPr>
            <a:spLocks noGrp="1"/>
          </p:cNvSpPr>
          <p:nvPr>
            <p:ph idx="1"/>
          </p:nvPr>
        </p:nvSpPr>
        <p:spPr>
          <a:xfrm>
            <a:off x="478369" y="1213308"/>
            <a:ext cx="11473384" cy="2104679"/>
          </a:xfrm>
        </p:spPr>
        <p:txBody>
          <a:bodyPr/>
          <a:lstStyle/>
          <a:p>
            <a:r>
              <a:rPr lang="en-US" dirty="0"/>
              <a:t>Sample the rewards for each action across multiple Episodes</a:t>
            </a:r>
          </a:p>
          <a:p>
            <a:r>
              <a:rPr lang="en-US" dirty="0"/>
              <a:t>Like what we have seen in the Multi-Armed Bandits</a:t>
            </a:r>
          </a:p>
          <a:p>
            <a:endParaRPr lang="en-US" dirty="0"/>
          </a:p>
          <a:p>
            <a:endParaRPr lang="en-US"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006B551-E9BF-4BE2-ACDB-27E62ACCBC4C}"/>
                  </a:ext>
                </a:extLst>
              </p:cNvPr>
              <p:cNvSpPr txBox="1"/>
              <p:nvPr/>
            </p:nvSpPr>
            <p:spPr bwMode="gray">
              <a:xfrm>
                <a:off x="1756063" y="2258720"/>
                <a:ext cx="9397712" cy="3046706"/>
              </a:xfrm>
              <a:prstGeom prst="rect">
                <a:avLst/>
              </a:prstGeom>
              <a:noFill/>
            </p:spPr>
            <p:txBody>
              <a:bodyPr wrap="square" lIns="0" tIns="0" rIns="0" bIns="0" rtlCol="0">
                <a:noAutofit/>
              </a:bodyPr>
              <a:lstStyle/>
              <a:p>
                <a:pPr>
                  <a:spcBef>
                    <a:spcPts val="300"/>
                  </a:spcBef>
                  <a:spcAft>
                    <a:spcPts val="300"/>
                  </a:spcAft>
                  <a:buClr>
                    <a:schemeClr val="accent1"/>
                  </a:buClr>
                  <a:buSzPct val="90000"/>
                </a:pPr>
                <a:r>
                  <a:rPr lang="en-US" sz="2000" dirty="0">
                    <a:latin typeface="Cambria Math" panose="02040503050406030204" pitchFamily="18" charset="0"/>
                  </a:rPr>
                  <a:t>Discounted Rewards for an episode ending at time T&gt;t </a:t>
                </a:r>
                <a:endParaRPr lang="en-US" sz="2000" b="0" dirty="0">
                  <a:latin typeface="Cambria Math" panose="02040503050406030204" pitchFamily="18" charset="0"/>
                </a:endParaRPr>
              </a:p>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𝛾</m:t>
                      </m:r>
                      <m:sSub>
                        <m:sSubPr>
                          <m:ctrlPr>
                            <a:rPr lang="en-US" sz="2000" i="1" smtClean="0">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𝑡</m:t>
                          </m:r>
                          <m:r>
                            <a:rPr lang="en-US" sz="2000" i="1">
                              <a:latin typeface="Cambria Math" panose="02040503050406030204" pitchFamily="18" charset="0"/>
                            </a:rPr>
                            <m:t>+2</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𝛾</m:t>
                              </m:r>
                            </m:e>
                            <m:sub>
                              <m:r>
                                <a:rPr lang="en-US" sz="2000" i="1">
                                  <a:latin typeface="Cambria Math" panose="02040503050406030204" pitchFamily="18" charset="0"/>
                                </a:rPr>
                                <m:t> </m:t>
                              </m:r>
                            </m:sub>
                            <m:sup>
                              <m:r>
                                <a:rPr lang="en-US" sz="2000" b="0" i="1" smtClean="0">
                                  <a:latin typeface="Cambria Math" panose="02040503050406030204" pitchFamily="18" charset="0"/>
                                </a:rPr>
                                <m:t>2</m:t>
                              </m:r>
                            </m:sup>
                          </m:sSubSup>
                          <m:r>
                            <a:rPr lang="en-US" sz="2000" i="1">
                              <a:latin typeface="Cambria Math" panose="02040503050406030204" pitchFamily="18" charset="0"/>
                            </a:rPr>
                            <m:t>𝑅</m:t>
                          </m:r>
                        </m:e>
                        <m:sub>
                          <m:r>
                            <a:rPr lang="en-US" sz="2000" b="0" i="1" smtClean="0">
                              <a:latin typeface="Cambria Math" panose="02040503050406030204" pitchFamily="18" charset="0"/>
                            </a:rPr>
                            <m:t>𝑡</m:t>
                          </m:r>
                          <m:r>
                            <a:rPr lang="en-US" sz="2000" b="0" i="1" smtClean="0">
                              <a:latin typeface="Cambria Math" panose="02040503050406030204" pitchFamily="18" charset="0"/>
                            </a:rPr>
                            <m:t>+3</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sSubSup>
                            <m:sSubSupPr>
                              <m:ctrlPr>
                                <a:rPr lang="en-US" sz="2000" i="1" smtClean="0">
                                  <a:latin typeface="Cambria Math" panose="02040503050406030204" pitchFamily="18" charset="0"/>
                                </a:rPr>
                              </m:ctrlPr>
                            </m:sSubSupPr>
                            <m:e>
                              <m:r>
                                <a:rPr lang="en-US" sz="2000" i="1" smtClean="0">
                                  <a:latin typeface="Cambria Math" panose="02040503050406030204" pitchFamily="18" charset="0"/>
                                  <a:ea typeface="Cambria Math" panose="02040503050406030204" pitchFamily="18" charset="0"/>
                                </a:rPr>
                                <m:t>𝛾</m:t>
                              </m:r>
                            </m:e>
                            <m:sub>
                              <m:r>
                                <a:rPr lang="en-US" sz="2000" b="0" i="1" smtClean="0">
                                  <a:latin typeface="Cambria Math" panose="02040503050406030204" pitchFamily="18" charset="0"/>
                                </a:rPr>
                                <m:t> </m:t>
                              </m:r>
                            </m:sub>
                            <m:sup>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−1</m:t>
                              </m:r>
                            </m:sup>
                          </m:sSubSup>
                          <m:r>
                            <a:rPr lang="en-US" sz="2000" i="1">
                              <a:latin typeface="Cambria Math" panose="02040503050406030204" pitchFamily="18" charset="0"/>
                            </a:rPr>
                            <m:t>𝑅</m:t>
                          </m:r>
                        </m:e>
                        <m:sub>
                          <m:r>
                            <a:rPr lang="en-US" sz="2000" b="0" i="1" smtClean="0">
                              <a:latin typeface="Cambria Math" panose="02040503050406030204" pitchFamily="18" charset="0"/>
                            </a:rPr>
                            <m:t>𝑇</m:t>
                          </m:r>
                        </m:sub>
                      </m:sSub>
                    </m:oMath>
                  </m:oMathPara>
                </a14:m>
                <a:endParaRPr lang="en-US" sz="2000" i="1" dirty="0">
                  <a:latin typeface="Cambria Math" panose="02040503050406030204" pitchFamily="18" charset="0"/>
                </a:endParaRPr>
              </a:p>
              <a:p>
                <a:pPr>
                  <a:spcBef>
                    <a:spcPts val="300"/>
                  </a:spcBef>
                  <a:spcAft>
                    <a:spcPts val="300"/>
                  </a:spcAft>
                  <a:buClr>
                    <a:schemeClr val="accent1"/>
                  </a:buClr>
                  <a:buSzPct val="90000"/>
                </a:pPr>
                <a:endParaRPr lang="en-US" sz="2000" i="1" dirty="0">
                  <a:latin typeface="Cambria Math" panose="02040503050406030204" pitchFamily="18" charset="0"/>
                </a:endParaRPr>
              </a:p>
              <a:p>
                <a:pPr>
                  <a:spcBef>
                    <a:spcPts val="300"/>
                  </a:spcBef>
                  <a:spcAft>
                    <a:spcPts val="300"/>
                  </a:spcAft>
                  <a:buClr>
                    <a:schemeClr val="accent1"/>
                  </a:buClr>
                  <a:buSzPct val="90000"/>
                </a:pPr>
                <a:r>
                  <a:rPr lang="en-US" sz="2000" dirty="0">
                    <a:latin typeface="Cambria Math" panose="02040503050406030204" pitchFamily="18" charset="0"/>
                  </a:rPr>
                  <a:t>Value function is the Expected Return</a:t>
                </a:r>
              </a:p>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i="1" smtClean="0">
                              <a:latin typeface="Cambria Math" panose="02040503050406030204" pitchFamily="18" charset="0"/>
                              <a:ea typeface="Cambria Math" panose="02040503050406030204" pitchFamily="18" charset="0"/>
                            </a:rPr>
                            <m:t>𝜋</m:t>
                          </m:r>
                        </m:sub>
                      </m:sSub>
                      <m:r>
                        <a:rPr lang="en-US" sz="2000" b="0" i="1" smtClean="0">
                          <a:latin typeface="Cambria Math" panose="02040503050406030204" pitchFamily="18" charset="0"/>
                        </a:rPr>
                        <m:t>=</m:t>
                      </m:r>
                      <m:r>
                        <a:rPr lang="en-US" sz="2000" b="0" i="1" smtClean="0">
                          <a:latin typeface="Cambria Math" panose="02040503050406030204" pitchFamily="18" charset="0"/>
                        </a:rPr>
                        <m:t>𝐸</m:t>
                      </m:r>
                      <m:sSub>
                        <m:sSubPr>
                          <m:ctrlPr>
                            <a:rPr lang="en-US" sz="2000" i="1">
                              <a:latin typeface="Cambria Math" panose="02040503050406030204" pitchFamily="18" charset="0"/>
                            </a:rPr>
                          </m:ctrlPr>
                        </m:sSubPr>
                        <m:e>
                          <m:r>
                            <a:rPr lang="en-US" sz="2000" i="1">
                              <a:latin typeface="Cambria Math" panose="02040503050406030204" pitchFamily="18" charset="0"/>
                            </a:rPr>
                            <m:t>[</m:t>
                          </m:r>
                          <m:r>
                            <a:rPr lang="en-US" sz="2000" i="1">
                              <a:latin typeface="Cambria Math" panose="02040503050406030204" pitchFamily="18" charset="0"/>
                            </a:rPr>
                            <m:t>𝐺</m:t>
                          </m:r>
                        </m:e>
                        <m:sub>
                          <m:r>
                            <a:rPr lang="en-US" sz="2000" i="1">
                              <a:latin typeface="Cambria Math" panose="02040503050406030204" pitchFamily="18" charset="0"/>
                            </a:rPr>
                            <m:t>𝑡</m:t>
                          </m:r>
                        </m:sub>
                      </m:sSub>
                      <m:r>
                        <a:rPr lang="en-US" sz="2000" i="1">
                          <a:latin typeface="Cambria Math" panose="02040503050406030204" pitchFamily="18" charset="0"/>
                        </a:rPr>
                        <m:t> | </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𝑡</m:t>
                          </m:r>
                        </m:sub>
                      </m:sSub>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4" name="TextBox 3">
                <a:extLst>
                  <a:ext uri="{FF2B5EF4-FFF2-40B4-BE49-F238E27FC236}">
                    <a16:creationId xmlns:a16="http://schemas.microsoft.com/office/drawing/2014/main" id="{4006B551-E9BF-4BE2-ACDB-27E62ACCBC4C}"/>
                  </a:ext>
                </a:extLst>
              </p:cNvPr>
              <p:cNvSpPr txBox="1">
                <a:spLocks noRot="1" noChangeAspect="1" noMove="1" noResize="1" noEditPoints="1" noAdjustHandles="1" noChangeArrowheads="1" noChangeShapeType="1" noTextEdit="1"/>
              </p:cNvSpPr>
              <p:nvPr/>
            </p:nvSpPr>
            <p:spPr bwMode="gray">
              <a:xfrm>
                <a:off x="1756063" y="2258720"/>
                <a:ext cx="9397712" cy="3046706"/>
              </a:xfrm>
              <a:prstGeom prst="rect">
                <a:avLst/>
              </a:prstGeom>
              <a:blipFill>
                <a:blip r:embed="rId2"/>
                <a:stretch>
                  <a:fillRect l="-1621" t="-26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9D24ACB-658B-4BEB-8048-0955D07D4506}"/>
                  </a:ext>
                </a:extLst>
              </p:cNvPr>
              <p:cNvSpPr txBox="1">
                <a:spLocks/>
              </p:cNvSpPr>
              <p:nvPr/>
            </p:nvSpPr>
            <p:spPr bwMode="gray">
              <a:xfrm>
                <a:off x="478369" y="5728856"/>
                <a:ext cx="11473384" cy="312201"/>
              </a:xfrm>
              <a:prstGeom prst="rect">
                <a:avLst/>
              </a:prstGeom>
              <a:solidFill>
                <a:schemeClr val="accent3">
                  <a:lumMod val="20000"/>
                  <a:lumOff val="80000"/>
                </a:schemeClr>
              </a:solidFill>
            </p:spPr>
            <p:txBody>
              <a:bodyPr vert="horz" lIns="0" tIns="0" rIns="0" bIns="0" rtlCol="0" anchor="t" anchorCtr="0">
                <a:spAutoFit/>
              </a:bodyPr>
              <a:lstStyle>
                <a:lvl1pPr marL="0" indent="0" algn="l" defTabSz="1219170" rtl="0" eaLnBrk="1" latinLnBrk="0" hangingPunct="1">
                  <a:lnSpc>
                    <a:spcPts val="2667"/>
                  </a:lnSpc>
                  <a:spcBef>
                    <a:spcPts val="400"/>
                  </a:spcBef>
                  <a:spcAft>
                    <a:spcPts val="400"/>
                  </a:spcAft>
                  <a:buFont typeface="Arial" panose="020B0604020202020204" pitchFamily="34" charset="0"/>
                  <a:buNone/>
                  <a:defRPr sz="1867" kern="1200">
                    <a:solidFill>
                      <a:schemeClr val="tx1"/>
                    </a:solidFill>
                    <a:latin typeface="+mn-lt"/>
                    <a:ea typeface="+mn-ea"/>
                    <a:cs typeface="+mn-cs"/>
                  </a:defRPr>
                </a:lvl1pPr>
                <a:lvl2pPr marL="241294" indent="-2412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3pPr>
                <a:lvl4pPr marL="717533" indent="-239994" algn="l" defTabSz="1219170" rtl="0" eaLnBrk="1" latinLnBrk="0" hangingPunct="1">
                  <a:lnSpc>
                    <a:spcPts val="2667"/>
                  </a:lnSpc>
                  <a:spcBef>
                    <a:spcPts val="400"/>
                  </a:spcBef>
                  <a:spcAft>
                    <a:spcPts val="400"/>
                  </a:spcAft>
                  <a:buClr>
                    <a:schemeClr val="accent1"/>
                  </a:buClr>
                  <a:buSzPct val="100000"/>
                  <a:buFont typeface="Arial" panose="020B0604020202020204" pitchFamily="34" charset="0"/>
                  <a:buChar char="–"/>
                  <a:defRPr sz="1867" kern="1200">
                    <a:solidFill>
                      <a:schemeClr val="tx1"/>
                    </a:solidFill>
                    <a:latin typeface="+mn-lt"/>
                    <a:ea typeface="+mn-ea"/>
                    <a:cs typeface="+mn-cs"/>
                  </a:defRPr>
                </a:lvl4pPr>
                <a:lvl5pPr marL="359991" indent="-359991" algn="l" defTabSz="1219170" rtl="0" eaLnBrk="1" latinLnBrk="0" hangingPunct="1">
                  <a:lnSpc>
                    <a:spcPts val="2667"/>
                  </a:lnSpc>
                  <a:spcBef>
                    <a:spcPts val="400"/>
                  </a:spcBef>
                  <a:spcAft>
                    <a:spcPts val="400"/>
                  </a:spcAft>
                  <a:buClr>
                    <a:schemeClr val="accent1"/>
                  </a:buClr>
                  <a:buSzPct val="100000"/>
                  <a:buFont typeface="+mj-lt"/>
                  <a:buAutoNum type="arabicPeriod"/>
                  <a:defRPr sz="1867" kern="1200">
                    <a:solidFill>
                      <a:schemeClr val="tx1"/>
                    </a:solidFill>
                    <a:latin typeface="+mn-lt"/>
                    <a:ea typeface="+mn-ea"/>
                    <a:cs typeface="+mn-cs"/>
                  </a:defRPr>
                </a:lvl5pPr>
                <a:lvl6pPr marL="719982" indent="-359991" algn="l" defTabSz="1219170" rtl="0" eaLnBrk="1" latinLnBrk="0" hangingPunct="1">
                  <a:lnSpc>
                    <a:spcPts val="2667"/>
                  </a:lnSpc>
                  <a:spcBef>
                    <a:spcPts val="400"/>
                  </a:spcBef>
                  <a:spcAft>
                    <a:spcPts val="400"/>
                  </a:spcAft>
                  <a:buClr>
                    <a:schemeClr val="accent1"/>
                  </a:buClr>
                  <a:buSzPct val="100000"/>
                  <a:buFont typeface="+mj-lt"/>
                  <a:buAutoNum type="alphaLcParenR"/>
                  <a:defRPr sz="1867" kern="1200">
                    <a:solidFill>
                      <a:schemeClr val="tx1"/>
                    </a:solidFill>
                    <a:latin typeface="+mn-lt"/>
                    <a:ea typeface="+mn-ea"/>
                    <a:cs typeface="+mn-cs"/>
                  </a:defRPr>
                </a:lvl6pPr>
                <a:lvl7pPr marL="0" indent="0" algn="l" defTabSz="1219170" rtl="0" eaLnBrk="1" latinLnBrk="0" hangingPunct="1">
                  <a:lnSpc>
                    <a:spcPts val="2800"/>
                  </a:lnSpc>
                  <a:spcBef>
                    <a:spcPts val="533"/>
                  </a:spcBef>
                  <a:spcAft>
                    <a:spcPts val="533"/>
                  </a:spcAft>
                  <a:buClr>
                    <a:schemeClr val="accent1"/>
                  </a:buClr>
                  <a:buSzPct val="90000"/>
                  <a:buFont typeface="Arial" panose="020B0604020202020204" pitchFamily="34" charset="0"/>
                  <a:buNone/>
                  <a:defRPr sz="2133" kern="1200" cap="all" baseline="0">
                    <a:solidFill>
                      <a:schemeClr val="accent1"/>
                    </a:solidFill>
                    <a:latin typeface="+mn-lt"/>
                    <a:ea typeface="+mn-ea"/>
                    <a:cs typeface="+mn-cs"/>
                  </a:defRPr>
                </a:lvl7pPr>
                <a:lvl8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8pPr>
                <a:lvl9pPr marL="0" indent="0" algn="l" defTabSz="1219170" rtl="0" eaLnBrk="1" latinLnBrk="0" hangingPunct="1">
                  <a:lnSpc>
                    <a:spcPts val="2800"/>
                  </a:lnSpc>
                  <a:spcBef>
                    <a:spcPts val="533"/>
                  </a:spcBef>
                  <a:spcAft>
                    <a:spcPts val="533"/>
                  </a:spcAft>
                  <a:buFont typeface="Arial" panose="020B0604020202020204" pitchFamily="34" charset="0"/>
                  <a:buNone/>
                  <a:defRPr sz="2133" b="0" kern="1200" cap="all" baseline="0">
                    <a:solidFill>
                      <a:schemeClr val="accent1"/>
                    </a:solidFill>
                    <a:latin typeface="+mn-lt"/>
                    <a:ea typeface="+mn-ea"/>
                    <a:cs typeface="+mn-cs"/>
                  </a:defRPr>
                </a:lvl9pPr>
              </a:lstStyle>
              <a:p>
                <a:r>
                  <a:rPr lang="en-US" u="sng" dirty="0"/>
                  <a:t>Caveat:</a:t>
                </a:r>
                <a:r>
                  <a:rPr lang="en-US" dirty="0"/>
                  <a:t> Multiple episodes necessary to update the state value function under a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𝜋</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𝑆</m:t>
                        </m:r>
                      </m:e>
                    </m:d>
                  </m:oMath>
                </a14:m>
                <a:endParaRPr lang="en-US" dirty="0"/>
              </a:p>
            </p:txBody>
          </p:sp>
        </mc:Choice>
        <mc:Fallback xmlns="">
          <p:sp>
            <p:nvSpPr>
              <p:cNvPr id="5" name="Content Placeholder 2">
                <a:extLst>
                  <a:ext uri="{FF2B5EF4-FFF2-40B4-BE49-F238E27FC236}">
                    <a16:creationId xmlns:a16="http://schemas.microsoft.com/office/drawing/2014/main" id="{09D24ACB-658B-4BEB-8048-0955D07D4506}"/>
                  </a:ext>
                </a:extLst>
              </p:cNvPr>
              <p:cNvSpPr txBox="1">
                <a:spLocks noRot="1" noChangeAspect="1" noMove="1" noResize="1" noEditPoints="1" noAdjustHandles="1" noChangeArrowheads="1" noChangeShapeType="1" noTextEdit="1"/>
              </p:cNvSpPr>
              <p:nvPr/>
            </p:nvSpPr>
            <p:spPr bwMode="gray">
              <a:xfrm>
                <a:off x="478369" y="5728856"/>
                <a:ext cx="11473384" cy="312201"/>
              </a:xfrm>
              <a:prstGeom prst="rect">
                <a:avLst/>
              </a:prstGeom>
              <a:blipFill>
                <a:blip r:embed="rId3"/>
                <a:stretch>
                  <a:fillRect l="-1275" t="-17647" b="-45098"/>
                </a:stretch>
              </a:blipFill>
            </p:spPr>
            <p:txBody>
              <a:bodyPr/>
              <a:lstStyle/>
              <a:p>
                <a:r>
                  <a:rPr lang="en-US">
                    <a:noFill/>
                  </a:rPr>
                  <a:t> </a:t>
                </a:r>
              </a:p>
            </p:txBody>
          </p:sp>
        </mc:Fallback>
      </mc:AlternateContent>
    </p:spTree>
    <p:extLst>
      <p:ext uri="{BB962C8B-B14F-4D97-AF65-F5344CB8AC3E}">
        <p14:creationId xmlns:p14="http://schemas.microsoft.com/office/powerpoint/2010/main" val="169639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A11B5-A433-4038-80A6-730C43C28A21}"/>
              </a:ext>
            </a:extLst>
          </p:cNvPr>
          <p:cNvSpPr>
            <a:spLocks noGrp="1"/>
          </p:cNvSpPr>
          <p:nvPr>
            <p:ph type="title"/>
          </p:nvPr>
        </p:nvSpPr>
        <p:spPr/>
        <p:txBody>
          <a:bodyPr/>
          <a:lstStyle/>
          <a:p>
            <a:r>
              <a:rPr lang="en-US" dirty="0"/>
              <a:t>Incremental Mean</a:t>
            </a:r>
          </a:p>
        </p:txBody>
      </p:sp>
      <p:pic>
        <p:nvPicPr>
          <p:cNvPr id="4" name="Picture 3">
            <a:extLst>
              <a:ext uri="{FF2B5EF4-FFF2-40B4-BE49-F238E27FC236}">
                <a16:creationId xmlns:a16="http://schemas.microsoft.com/office/drawing/2014/main" id="{B16F67E1-43C2-48F5-99AF-189A1BE26FE6}"/>
              </a:ext>
            </a:extLst>
          </p:cNvPr>
          <p:cNvPicPr>
            <a:picLocks noChangeAspect="1"/>
          </p:cNvPicPr>
          <p:nvPr/>
        </p:nvPicPr>
        <p:blipFill>
          <a:blip r:embed="rId2"/>
          <a:stretch>
            <a:fillRect/>
          </a:stretch>
        </p:blipFill>
        <p:spPr>
          <a:xfrm>
            <a:off x="1081521" y="1084118"/>
            <a:ext cx="7716115" cy="4723492"/>
          </a:xfrm>
          <a:prstGeom prst="rect">
            <a:avLst/>
          </a:prstGeom>
        </p:spPr>
      </p:pic>
      <p:sp>
        <p:nvSpPr>
          <p:cNvPr id="5" name="Rectangle 4">
            <a:extLst>
              <a:ext uri="{FF2B5EF4-FFF2-40B4-BE49-F238E27FC236}">
                <a16:creationId xmlns:a16="http://schemas.microsoft.com/office/drawing/2014/main" id="{E9F2C1B4-9863-4A2A-BF07-CD7D7B847EBB}"/>
              </a:ext>
            </a:extLst>
          </p:cNvPr>
          <p:cNvSpPr/>
          <p:nvPr/>
        </p:nvSpPr>
        <p:spPr>
          <a:xfrm>
            <a:off x="1261629" y="6462052"/>
            <a:ext cx="10653279" cy="276999"/>
          </a:xfrm>
          <a:prstGeom prst="rect">
            <a:avLst/>
          </a:prstGeom>
        </p:spPr>
        <p:txBody>
          <a:bodyPr wrap="square">
            <a:spAutoFit/>
          </a:bodyPr>
          <a:lstStyle/>
          <a:p>
            <a:pPr>
              <a:spcBef>
                <a:spcPts val="300"/>
              </a:spcBef>
              <a:spcAft>
                <a:spcPts val="300"/>
              </a:spcAft>
              <a:buClr>
                <a:schemeClr val="accent1"/>
              </a:buClr>
              <a:buSzPct val="90000"/>
            </a:pPr>
            <a:r>
              <a:rPr lang="en-US" sz="1200" u="sng" dirty="0"/>
              <a:t>Source</a:t>
            </a:r>
            <a:r>
              <a:rPr lang="en-US" sz="1200" dirty="0"/>
              <a:t>: Silver, 2015, https://www.davidsilver.uk/wp-content/uploads/2020/03/MC-TD.pdf</a:t>
            </a:r>
          </a:p>
        </p:txBody>
      </p:sp>
    </p:spTree>
    <p:extLst>
      <p:ext uri="{BB962C8B-B14F-4D97-AF65-F5344CB8AC3E}">
        <p14:creationId xmlns:p14="http://schemas.microsoft.com/office/powerpoint/2010/main" val="2324574665"/>
      </p:ext>
    </p:extLst>
  </p:cSld>
  <p:clrMapOvr>
    <a:masterClrMapping/>
  </p:clrMapOvr>
</p:sld>
</file>

<file path=ppt/theme/theme1.xml><?xml version="1.0" encoding="utf-8"?>
<a:theme xmlns:a="http://schemas.openxmlformats.org/drawingml/2006/main" name="HPI PPT-Templat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300"/>
          </a:spcBef>
          <a:spcAft>
            <a:spcPts val="300"/>
          </a:spcAft>
          <a:buClr>
            <a:schemeClr val="accent1"/>
          </a:buClr>
          <a:buSzPct val="90000"/>
          <a:buFont typeface="Arial" panose="020B0604020202020204" pitchFamily="34" charset="0"/>
          <a:buChar char="■"/>
          <a:defRPr sz="1200" dirty="0" err="1" smtClean="0"/>
        </a:defPPr>
      </a:lstStyle>
    </a:txDef>
  </a:objectDefaults>
  <a:extraClrSchemeLst/>
  <a:extLst>
    <a:ext uri="{05A4C25C-085E-4340-85A3-A5531E510DB2}">
      <thm15:themeFamily xmlns:thm15="http://schemas.microsoft.com/office/thememl/2012/main" name="myTemplate" id="{2063BE8A-A688-4B5F-97FF-457FF8D42FC7}" vid="{880E0C7C-9943-42C8-9DD6-CE28215DC4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1752</TotalTime>
  <Words>2722</Words>
  <Application>Microsoft Office PowerPoint</Application>
  <PresentationFormat>Widescreen</PresentationFormat>
  <Paragraphs>352</Paragraphs>
  <Slides>42</Slides>
  <Notes>13</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Arial</vt:lpstr>
      <vt:lpstr>Calibri</vt:lpstr>
      <vt:lpstr>Cambria Math</vt:lpstr>
      <vt:lpstr>LibertineMathMI</vt:lpstr>
      <vt:lpstr>LinLibertineT</vt:lpstr>
      <vt:lpstr>LinLibertineTB</vt:lpstr>
      <vt:lpstr>LinLibertineTI</vt:lpstr>
      <vt:lpstr>Verdana</vt:lpstr>
      <vt:lpstr>HPI PPT-Template</vt:lpstr>
      <vt:lpstr>Winter Term 22-23 Multi-Agent Reinforcement Learning for Self-Adaptive Systems  Lecture-3: Model-Free Methods - Sarsa, Double-Q-Learning, TD-Lambda </vt:lpstr>
      <vt:lpstr>Sources used for these slides</vt:lpstr>
      <vt:lpstr>PowerPoint Presentation</vt:lpstr>
      <vt:lpstr>Prediction versus Control Problems</vt:lpstr>
      <vt:lpstr>Policy Evaluation and Policy Iteration</vt:lpstr>
      <vt:lpstr>Value Iteration</vt:lpstr>
      <vt:lpstr>PowerPoint Presentation</vt:lpstr>
      <vt:lpstr>Monte Carlo Policy Evaluation</vt:lpstr>
      <vt:lpstr>Incremental Mean</vt:lpstr>
      <vt:lpstr>Incremental Monte Carlo Updates</vt:lpstr>
      <vt:lpstr>Temporal Difference Learning</vt:lpstr>
      <vt:lpstr>Batch Learning = Limited Budget</vt:lpstr>
      <vt:lpstr>Temporal Difference (TD) vs Monte Carlo (MC)</vt:lpstr>
      <vt:lpstr>Summary of pros and cons</vt:lpstr>
      <vt:lpstr>Comparing the three models</vt:lpstr>
      <vt:lpstr>TD(lambda λ) = Trade-off between TD(0) and MC</vt:lpstr>
      <vt:lpstr>TD(λ) Which n value is the best? </vt:lpstr>
      <vt:lpstr>Should we decay the Learning Rate (alpha α)?                                                                                                                                                                                                                                                                                                                                                                                                                                                                                                                                                                                                                                                                                                                                                                                                                                                                                                                                                                                                                                                                                                                                                                                                                                                                                                                                                                                                                                                                                                                                                                                                                                                                                                                                                                                                                                                                                                                                                                                                                                                                                                                                                                                                                                                                                                                                                                                                                                                                                                                                                                                                                                                                                                                                                                                                                                                                                                                                                                                                                                                                                                                                                                                                                                                                                                                                                                                                                                                                                                                                                                                                                                                                                                                                                                                                                                                                                                                                                                                                                                                                                                                                                                                                                                                                                                                                                                                                                                                                                                                                                                                                                                                                                                                                                                                                                                                                                                                                                                                                                                                          </vt:lpstr>
      <vt:lpstr>Control   Improving the policy to find optimal value-function</vt:lpstr>
      <vt:lpstr>Generalized Policy Iteration</vt:lpstr>
      <vt:lpstr>Monte Carlo Control</vt:lpstr>
      <vt:lpstr>GLIE Monte Carlo Control</vt:lpstr>
      <vt:lpstr>On-Policy versus Off-Policy Learning</vt:lpstr>
      <vt:lpstr>Sarsa: On-Policy TD Control </vt:lpstr>
      <vt:lpstr>Q-Learning: off-policy TD Control</vt:lpstr>
      <vt:lpstr>Comparing Sarsa and Q-Learning</vt:lpstr>
      <vt:lpstr>Trade-off between Sarsa and Q-Learning </vt:lpstr>
      <vt:lpstr>Expected Sarsa</vt:lpstr>
      <vt:lpstr>Comparing the three models</vt:lpstr>
      <vt:lpstr>TD(λ)</vt:lpstr>
      <vt:lpstr>N-Steps Sarsa</vt:lpstr>
      <vt:lpstr>How do we decide how to distribute the updates?</vt:lpstr>
      <vt:lpstr>Eligibility Traces</vt:lpstr>
      <vt:lpstr>Intuitions and the algorithm</vt:lpstr>
      <vt:lpstr>N-Step Sarsa  TD(λ)</vt:lpstr>
      <vt:lpstr>N-Step Q-Learning  TD(λ)</vt:lpstr>
      <vt:lpstr>Double Q-Learning</vt:lpstr>
      <vt:lpstr>Double Q-Learning on Atari Games</vt:lpstr>
      <vt:lpstr>Off-Policy Learning and Importance Sampling</vt:lpstr>
      <vt:lpstr>Milestones</vt:lpstr>
      <vt:lpstr>Outlook on Approximation Methods</vt:lpstr>
      <vt:lpstr>Incremental implementations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Model Free Control  Reinforcement Learning</dc:title>
  <dc:creator>Christian Adriano</dc:creator>
  <cp:lastModifiedBy>Christian Adriano</cp:lastModifiedBy>
  <cp:revision>85</cp:revision>
  <dcterms:created xsi:type="dcterms:W3CDTF">2020-05-27T10:47:30Z</dcterms:created>
  <dcterms:modified xsi:type="dcterms:W3CDTF">2023-05-08T10:36:04Z</dcterms:modified>
</cp:coreProperties>
</file>